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3"/>
  </p:notesMasterIdLst>
  <p:handoutMasterIdLst>
    <p:handoutMasterId r:id="rId84"/>
  </p:handoutMasterIdLst>
  <p:sldIdLst>
    <p:sldId id="256" r:id="rId2"/>
    <p:sldId id="297" r:id="rId3"/>
    <p:sldId id="301" r:id="rId4"/>
    <p:sldId id="317" r:id="rId5"/>
    <p:sldId id="558" r:id="rId6"/>
    <p:sldId id="330" r:id="rId7"/>
    <p:sldId id="332" r:id="rId8"/>
    <p:sldId id="347" r:id="rId9"/>
    <p:sldId id="353" r:id="rId10"/>
    <p:sldId id="386" r:id="rId11"/>
    <p:sldId id="387" r:id="rId12"/>
    <p:sldId id="390" r:id="rId13"/>
    <p:sldId id="546" r:id="rId14"/>
    <p:sldId id="547" r:id="rId15"/>
    <p:sldId id="399" r:id="rId16"/>
    <p:sldId id="403" r:id="rId17"/>
    <p:sldId id="561" r:id="rId18"/>
    <p:sldId id="562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4" r:id="rId27"/>
    <p:sldId id="415" r:id="rId28"/>
    <p:sldId id="416" r:id="rId29"/>
    <p:sldId id="417" r:id="rId30"/>
    <p:sldId id="418" r:id="rId31"/>
    <p:sldId id="420" r:id="rId32"/>
    <p:sldId id="421" r:id="rId33"/>
    <p:sldId id="548" r:id="rId34"/>
    <p:sldId id="424" r:id="rId35"/>
    <p:sldId id="549" r:id="rId36"/>
    <p:sldId id="426" r:id="rId37"/>
    <p:sldId id="427" r:id="rId38"/>
    <p:sldId id="429" r:id="rId39"/>
    <p:sldId id="431" r:id="rId40"/>
    <p:sldId id="550" r:id="rId41"/>
    <p:sldId id="434" r:id="rId42"/>
    <p:sldId id="435" r:id="rId43"/>
    <p:sldId id="436" r:id="rId44"/>
    <p:sldId id="437" r:id="rId45"/>
    <p:sldId id="438" r:id="rId46"/>
    <p:sldId id="440" r:id="rId47"/>
    <p:sldId id="441" r:id="rId48"/>
    <p:sldId id="442" r:id="rId49"/>
    <p:sldId id="444" r:id="rId50"/>
    <p:sldId id="454" r:id="rId51"/>
    <p:sldId id="556" r:id="rId52"/>
    <p:sldId id="551" r:id="rId53"/>
    <p:sldId id="456" r:id="rId54"/>
    <p:sldId id="460" r:id="rId55"/>
    <p:sldId id="462" r:id="rId56"/>
    <p:sldId id="463" r:id="rId57"/>
    <p:sldId id="474" r:id="rId58"/>
    <p:sldId id="479" r:id="rId59"/>
    <p:sldId id="480" r:id="rId60"/>
    <p:sldId id="482" r:id="rId61"/>
    <p:sldId id="484" r:id="rId62"/>
    <p:sldId id="488" r:id="rId63"/>
    <p:sldId id="490" r:id="rId64"/>
    <p:sldId id="492" r:id="rId65"/>
    <p:sldId id="495" r:id="rId66"/>
    <p:sldId id="560" r:id="rId67"/>
    <p:sldId id="496" r:id="rId68"/>
    <p:sldId id="552" r:id="rId69"/>
    <p:sldId id="554" r:id="rId70"/>
    <p:sldId id="499" r:id="rId71"/>
    <p:sldId id="501" r:id="rId72"/>
    <p:sldId id="520" r:id="rId73"/>
    <p:sldId id="555" r:id="rId74"/>
    <p:sldId id="527" r:id="rId75"/>
    <p:sldId id="528" r:id="rId76"/>
    <p:sldId id="531" r:id="rId77"/>
    <p:sldId id="532" r:id="rId78"/>
    <p:sldId id="535" r:id="rId79"/>
    <p:sldId id="557" r:id="rId80"/>
    <p:sldId id="537" r:id="rId81"/>
    <p:sldId id="538" r:id="rId8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17"/>
    <p:restoredTop sz="94712"/>
  </p:normalViewPr>
  <p:slideViewPr>
    <p:cSldViewPr snapToGrid="0" snapToObjects="1">
      <p:cViewPr varScale="1">
        <p:scale>
          <a:sx n="140" d="100"/>
          <a:sy n="140" d="100"/>
        </p:scale>
        <p:origin x="192" y="9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098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40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Shape 1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Shape 1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5385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4805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Prof. Dr. 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Rețele neuronale.</a:t>
            </a:r>
          </a:p>
          <a:p>
            <a:pPr algn="ctr"/>
            <a:r>
              <a:rPr lang="ro-RO" sz="3200" dirty="0"/>
              <a:t>Concepte despre modele de învățare </a:t>
            </a:r>
            <a:r>
              <a:rPr lang="ro-RO" sz="3200" dirty="0" err="1"/>
              <a:t>deep</a:t>
            </a:r>
            <a:r>
              <a:rPr lang="ro-RO" sz="3200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86357" y="127426"/>
            <a:ext cx="8148600" cy="4464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dirty="0"/>
              <a:t>Din </a:t>
            </a:r>
            <a:r>
              <a:rPr lang="en-US" sz="3600" dirty="0" err="1"/>
              <a:t>cursul</a:t>
            </a:r>
            <a:r>
              <a:rPr lang="en-US" sz="3600" dirty="0"/>
              <a:t> </a:t>
            </a:r>
            <a:r>
              <a:rPr lang="en-US" sz="3600" dirty="0" err="1"/>
              <a:t>trecut</a:t>
            </a:r>
            <a:r>
              <a:rPr lang="mr-IN" sz="3600" dirty="0"/>
              <a:t>…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Rețelele </a:t>
            </a:r>
            <a:r>
              <a:rPr lang="en" sz="1800" dirty="0" err="1"/>
              <a:t>neuronale</a:t>
            </a:r>
            <a:r>
              <a:rPr lang="en" sz="1800" dirty="0"/>
              <a:t> pot fi foarte mari: nici o speranță să scriem formula de mână pentru toți parameterii (folosim gradientul analitic)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Backpropagare</a:t>
            </a:r>
            <a:r>
              <a:rPr lang="en" sz="1800" dirty="0"/>
              <a:t> = aplicarea recursivă a regulii de înlănțuire (chain rule) de-a lungul unui graf computațional pentru calcularea gradienților parametrilor / intrărilor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Implementările mențin o structură de graf în care nodurile implementează funcțiile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forward</a:t>
            </a:r>
            <a:r>
              <a:rPr lang="en" sz="1800" dirty="0"/>
              <a:t>: calculează rezultatul unei operații și salvează în memorie intrările / rezultatele intermediare necesare la calcularea gradientului</a:t>
            </a:r>
          </a:p>
          <a:p>
            <a:pPr marL="457200" lvl="0" indent="-342900">
              <a:buClr>
                <a:schemeClr val="dk1"/>
              </a:buClr>
              <a:buSzPct val="1000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</a:t>
            </a:r>
            <a:r>
              <a:rPr lang="en" sz="1800" dirty="0"/>
              <a:t>aplicarea regulii de înlănțuire pentru calcularea </a:t>
            </a:r>
            <a:r>
              <a:rPr lang="en" sz="1800" dirty="0">
                <a:solidFill>
                  <a:schemeClr val="dk1"/>
                </a:solidFill>
              </a:rPr>
              <a:t>gradientului funcției de pierdere în raport cu intrările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25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224692" y="2060311"/>
            <a:ext cx="533671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017" y="2060310"/>
            <a:ext cx="5421349" cy="18462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algn="r" rtl="0">
              <a:spcBef>
                <a:spcPts val="0"/>
              </a:spcBef>
              <a:buNone/>
            </a:pPr>
            <a:endParaRPr lang="en" sz="2400" dirty="0"/>
          </a:p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sau cu 3 nivele: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411804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78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815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Shape 1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0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Shape 1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932" y="2257880"/>
            <a:ext cx="4689394" cy="26755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Shape 1264"/>
          <p:cNvCxnSpPr/>
          <p:nvPr/>
        </p:nvCxnSpPr>
        <p:spPr>
          <a:xfrm rot="10800000" flipH="1">
            <a:off x="3309850" y="285281"/>
            <a:ext cx="5542799" cy="255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65" name="Shape 1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63" y="2815575"/>
            <a:ext cx="2801136" cy="178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Shape 1266"/>
          <p:cNvSpPr txBox="1"/>
          <p:nvPr/>
        </p:nvSpPr>
        <p:spPr>
          <a:xfrm>
            <a:off x="2242569" y="3075398"/>
            <a:ext cx="2408099" cy="57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funcția de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activare sigmoidă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hape 1266">
                <a:extLst>
                  <a:ext uri="{FF2B5EF4-FFF2-40B4-BE49-F238E27FC236}">
                    <a16:creationId xmlns:a16="http://schemas.microsoft.com/office/drawing/2014/main" id="{151A9C8F-76C8-E4DF-1528-5B94BDA4EA5E}"/>
                  </a:ext>
                </a:extLst>
              </p:cNvPr>
              <p:cNvSpPr txBox="1"/>
              <p:nvPr/>
            </p:nvSpPr>
            <p:spPr>
              <a:xfrm>
                <a:off x="2962225" y="3714779"/>
                <a:ext cx="1134915" cy="57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" sz="1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" sz="1800" b="1" dirty="0"/>
              </a:p>
            </p:txBody>
          </p:sp>
        </mc:Choice>
        <mc:Fallback>
          <p:sp>
            <p:nvSpPr>
              <p:cNvPr id="2" name="Shape 1266">
                <a:extLst>
                  <a:ext uri="{FF2B5EF4-FFF2-40B4-BE49-F238E27FC236}">
                    <a16:creationId xmlns:a16="http://schemas.microsoft.com/office/drawing/2014/main" id="{151A9C8F-76C8-E4DF-1528-5B94BDA4E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225" y="3714779"/>
                <a:ext cx="1134915" cy="579300"/>
              </a:xfrm>
              <a:prstGeom prst="rect">
                <a:avLst/>
              </a:prstGeom>
              <a:blipFill>
                <a:blip r:embed="rId6"/>
                <a:stretch>
                  <a:fillRect b="-19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51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6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Shape 1310"/>
          <p:cNvSpPr txBox="1"/>
          <p:nvPr/>
        </p:nvSpPr>
        <p:spPr>
          <a:xfrm>
            <a:off x="371231" y="91499"/>
            <a:ext cx="8362461" cy="631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/>
              <a:t>Arhitecturi de rețele neuronale</a:t>
            </a:r>
          </a:p>
        </p:txBody>
      </p:sp>
      <p:pic>
        <p:nvPicPr>
          <p:cNvPr id="1311" name="Shape 1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92" y="1562549"/>
            <a:ext cx="3245725" cy="2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50" y="1497542"/>
            <a:ext cx="4604950" cy="22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Shape 1313"/>
          <p:cNvCxnSpPr/>
          <p:nvPr/>
        </p:nvCxnSpPr>
        <p:spPr>
          <a:xfrm>
            <a:off x="4037966" y="888987"/>
            <a:ext cx="0" cy="295527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4" name="Shape 1314"/>
          <p:cNvCxnSpPr/>
          <p:nvPr/>
        </p:nvCxnSpPr>
        <p:spPr>
          <a:xfrm flipH="1" flipV="1">
            <a:off x="2061308" y="3844264"/>
            <a:ext cx="928078" cy="48341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5" name="Shape 1315"/>
          <p:cNvSpPr txBox="1"/>
          <p:nvPr/>
        </p:nvSpPr>
        <p:spPr>
          <a:xfrm>
            <a:off x="1953847" y="4327675"/>
            <a:ext cx="3123792" cy="60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Straturi “fully-connected”</a:t>
            </a:r>
          </a:p>
        </p:txBody>
      </p:sp>
      <p:cxnSp>
        <p:nvCxnSpPr>
          <p:cNvPr id="1316" name="Shape 1316"/>
          <p:cNvCxnSpPr/>
          <p:nvPr/>
        </p:nvCxnSpPr>
        <p:spPr>
          <a:xfrm flipH="1" flipV="1">
            <a:off x="3077308" y="3355684"/>
            <a:ext cx="146538" cy="97199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7" name="Shape 1317"/>
          <p:cNvSpPr txBox="1"/>
          <p:nvPr/>
        </p:nvSpPr>
        <p:spPr>
          <a:xfrm>
            <a:off x="299940" y="722922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Rețea neuronală cu două straturi</a:t>
            </a:r>
          </a:p>
          <a:p>
            <a:pPr lvl="0"/>
            <a:r>
              <a:rPr lang="en" sz="1800" dirty="0"/>
              <a:t>(cu un singur strat ascuns)</a:t>
            </a:r>
          </a:p>
        </p:txBody>
      </p:sp>
      <p:sp>
        <p:nvSpPr>
          <p:cNvPr id="15" name="Shape 1317"/>
          <p:cNvSpPr txBox="1"/>
          <p:nvPr/>
        </p:nvSpPr>
        <p:spPr>
          <a:xfrm>
            <a:off x="4396160" y="706760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Rețea neuronală cu trei straturi</a:t>
            </a:r>
          </a:p>
          <a:p>
            <a:pPr lvl="0"/>
            <a:r>
              <a:rPr lang="en" sz="1800" dirty="0"/>
              <a:t>(cu două straturi ascunse)</a:t>
            </a:r>
          </a:p>
        </p:txBody>
      </p:sp>
      <p:cxnSp>
        <p:nvCxnSpPr>
          <p:cNvPr id="22" name="Shape 1316"/>
          <p:cNvCxnSpPr>
            <a:stCxn id="1315" idx="0"/>
          </p:cNvCxnSpPr>
          <p:nvPr/>
        </p:nvCxnSpPr>
        <p:spPr>
          <a:xfrm flipV="1">
            <a:off x="3515743" y="3653692"/>
            <a:ext cx="1798719" cy="673983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2398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Antrenarea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" sz="2000" dirty="0"/>
              <a:t> </a:t>
            </a:r>
            <a:r>
              <a:rPr lang="en-US" sz="2000" dirty="0" err="1"/>
              <a:t>rețele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necesită</a:t>
            </a:r>
            <a:r>
              <a:rPr lang="en-US" sz="2000" dirty="0"/>
              <a:t> </a:t>
            </a:r>
            <a:r>
              <a:rPr lang="en" sz="2000" dirty="0"/>
              <a:t>~11 linii de cod 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>
                <a:latin typeface="Courier"/>
                <a:cs typeface="Courier"/>
              </a:rPr>
              <a:t>X = </a:t>
            </a:r>
            <a:r>
              <a:rPr lang="ro-RO" dirty="0" err="1">
                <a:latin typeface="Courier"/>
                <a:cs typeface="Courier"/>
              </a:rPr>
              <a:t>np.array</a:t>
            </a:r>
            <a:r>
              <a:rPr lang="ro-RO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[0,0,1</a:t>
            </a:r>
            <a:r>
              <a:rPr lang="ro-RO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0,1,1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1,0,1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1,1,1]</a:t>
            </a:r>
            <a:r>
              <a:rPr lang="en-US" dirty="0">
                <a:latin typeface="Courier"/>
                <a:cs typeface="Courier"/>
              </a:rPr>
              <a:t>])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Y = </a:t>
            </a:r>
            <a:r>
              <a:rPr lang="en-US" dirty="0" err="1">
                <a:latin typeface="Courier"/>
                <a:cs typeface="Courier"/>
              </a:rPr>
              <a:t>np.array</a:t>
            </a:r>
            <a:r>
              <a:rPr lang="en-US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0]</a:t>
            </a:r>
            <a:r>
              <a:rPr lang="en-US" dirty="0">
                <a:latin typeface="Courier"/>
                <a:cs typeface="Courier"/>
              </a:rPr>
              <a:t>]).T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W0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(3,4)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W1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(4,1)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mr-IN" dirty="0" err="1">
                <a:latin typeface="Courier"/>
                <a:cs typeface="Courier"/>
              </a:rPr>
              <a:t>i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in range(</a:t>
            </a:r>
            <a:r>
              <a:rPr lang="mr-IN" dirty="0">
                <a:latin typeface="Courier"/>
                <a:cs typeface="Courier"/>
              </a:rPr>
              <a:t>5000</a:t>
            </a:r>
            <a:r>
              <a:rPr lang="en-US" dirty="0">
                <a:latin typeface="Courier"/>
                <a:cs typeface="Courier"/>
              </a:rPr>
              <a:t>):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l1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W0)))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l2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(l1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delta_l1 =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(delta_l2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</a:t>
            </a:r>
            <a:r>
              <a:rPr lang="en-US" dirty="0">
                <a:latin typeface="Courier"/>
                <a:cs typeface="Courier"/>
              </a:rPr>
              <a:t>.T</a:t>
            </a:r>
            <a:r>
              <a:rPr lang="mr-IN" dirty="0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gradient descent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W1 = W1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l1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delta_l2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    W0 = W0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delta_l1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51203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Arhitectura</a:t>
            </a:r>
            <a:r>
              <a:rPr lang="en" sz="2000" dirty="0"/>
              <a:t> </a:t>
            </a:r>
            <a:r>
              <a:rPr lang="en-US" sz="2000" dirty="0" err="1"/>
              <a:t>rețelei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implementată</a:t>
            </a:r>
            <a:r>
              <a:rPr lang="en-US" sz="2000" dirty="0"/>
              <a:t> anterior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1,1</a:t>
            </a:r>
            <a:r>
              <a:rPr lang="en-US" sz="1600" dirty="0"/>
              <a:t>  w</a:t>
            </a:r>
            <a:r>
              <a:rPr lang="en-US" sz="1600" baseline="-25000" dirty="0"/>
              <a:t>1,2</a:t>
            </a:r>
            <a:r>
              <a:rPr lang="en-US" sz="1600" dirty="0"/>
              <a:t>  w</a:t>
            </a:r>
            <a:r>
              <a:rPr lang="en-US" sz="1600" baseline="-25000" dirty="0"/>
              <a:t>1,3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1,4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2,1</a:t>
            </a:r>
            <a:r>
              <a:rPr lang="en-US" sz="1600" dirty="0"/>
              <a:t>  w</a:t>
            </a:r>
            <a:r>
              <a:rPr lang="en-US" sz="1600" baseline="-25000" dirty="0"/>
              <a:t>2,2</a:t>
            </a:r>
            <a:r>
              <a:rPr lang="en-US" sz="1600" dirty="0"/>
              <a:t>  w</a:t>
            </a:r>
            <a:r>
              <a:rPr lang="en-US" sz="1600" baseline="-25000" dirty="0"/>
              <a:t>2,3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2,4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3,1</a:t>
            </a:r>
            <a:r>
              <a:rPr lang="en-US" sz="1600" dirty="0"/>
              <a:t>  w</a:t>
            </a:r>
            <a:r>
              <a:rPr lang="en-US" sz="1600" baseline="-25000" dirty="0"/>
              <a:t>3,2</a:t>
            </a:r>
            <a:r>
              <a:rPr lang="en-US" sz="1600" dirty="0"/>
              <a:t>  w</a:t>
            </a:r>
            <a:r>
              <a:rPr lang="en-US" sz="1600" baseline="-25000" dirty="0"/>
              <a:t>3,3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  </a:t>
            </a:r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1,1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2,1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3,1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  </a:t>
            </a:r>
            <a:r>
              <a:rPr lang="en-US" dirty="0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y</a:t>
            </a:r>
            <a:endParaRPr lang="en-US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157464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/>
          <p:nvPr/>
        </p:nvSpPr>
        <p:spPr>
          <a:xfrm>
            <a:off x="146538" y="181075"/>
            <a:ext cx="8834461" cy="7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600" dirty="0"/>
              <a:t>Alegerea numărului de straturi și a numărului de neuroni</a:t>
            </a:r>
          </a:p>
        </p:txBody>
      </p:sp>
      <p:pic>
        <p:nvPicPr>
          <p:cNvPr id="1341" name="Shape 1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95" y="1069337"/>
            <a:ext cx="7546229" cy="267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Shape 1342"/>
          <p:cNvCxnSpPr/>
          <p:nvPr/>
        </p:nvCxnSpPr>
        <p:spPr>
          <a:xfrm flipV="1">
            <a:off x="5969000" y="3847699"/>
            <a:ext cx="585700" cy="48984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43" name="Shape 1343"/>
          <p:cNvSpPr txBox="1"/>
          <p:nvPr/>
        </p:nvSpPr>
        <p:spPr>
          <a:xfrm>
            <a:off x="3246460" y="4200799"/>
            <a:ext cx="5773615" cy="532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mai </a:t>
            </a:r>
            <a:r>
              <a:rPr lang="en" sz="2400" dirty="0" err="1"/>
              <a:t>mulți</a:t>
            </a:r>
            <a:r>
              <a:rPr lang="en" sz="2400" dirty="0"/>
              <a:t> </a:t>
            </a:r>
            <a:r>
              <a:rPr lang="en" sz="2400" dirty="0" err="1"/>
              <a:t>neuroni</a:t>
            </a:r>
            <a:r>
              <a:rPr lang="en" sz="2400" dirty="0"/>
              <a:t> = mai multă capacitate</a:t>
            </a:r>
          </a:p>
        </p:txBody>
      </p:sp>
    </p:spTree>
    <p:extLst>
      <p:ext uri="{BB962C8B-B14F-4D97-AF65-F5344CB8AC3E}">
        <p14:creationId xmlns:p14="http://schemas.microsoft.com/office/powerpoint/2010/main" val="404492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dirty="0"/>
              <a:t>Din </a:t>
            </a:r>
            <a:r>
              <a:rPr lang="en-US" sz="3000" dirty="0" err="1"/>
              <a:t>cursul</a:t>
            </a:r>
            <a:r>
              <a:rPr lang="en-US" sz="3000" dirty="0"/>
              <a:t> </a:t>
            </a:r>
            <a:r>
              <a:rPr lang="en-US" sz="3000" dirty="0" err="1"/>
              <a:t>trecut</a:t>
            </a:r>
            <a:r>
              <a:rPr lang="en" sz="3000" dirty="0"/>
              <a:t>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mulțime de perechi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atribuire a scorului</a:t>
            </a:r>
            <a:r>
              <a:rPr lang="en" sz="2000" b="1" dirty="0"/>
              <a:t>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pierdere: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7687" y="1229886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6016242" y="93968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427" y="2704037"/>
            <a:ext cx="3889120" cy="162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6" y="3760275"/>
            <a:ext cx="1839337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Cu regularizare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Shape 1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0" y="775350"/>
            <a:ext cx="8392500" cy="30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Shape 1351"/>
          <p:cNvSpPr txBox="1"/>
          <p:nvPr/>
        </p:nvSpPr>
        <p:spPr>
          <a:xfrm>
            <a:off x="90450" y="152400"/>
            <a:ext cx="8963099" cy="54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600" dirty="0"/>
              <a:t>Alegerea parametrului de regularizare</a:t>
            </a:r>
          </a:p>
        </p:txBody>
      </p:sp>
      <p:sp>
        <p:nvSpPr>
          <p:cNvPr id="6" name="Shape 1351"/>
          <p:cNvSpPr txBox="1"/>
          <p:nvPr/>
        </p:nvSpPr>
        <p:spPr>
          <a:xfrm>
            <a:off x="242850" y="4026877"/>
            <a:ext cx="8637381" cy="8675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Sfat practic: În general este mai bine să folosim regularizare mai puternică în loc să reducem capacitatea modelului</a:t>
            </a:r>
          </a:p>
        </p:txBody>
      </p:sp>
    </p:spTree>
    <p:extLst>
      <p:ext uri="{BB962C8B-B14F-4D97-AF65-F5344CB8AC3E}">
        <p14:creationId xmlns:p14="http://schemas.microsoft.com/office/powerpoint/2010/main" val="2952653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 txBox="1"/>
          <p:nvPr/>
        </p:nvSpPr>
        <p:spPr>
          <a:xfrm>
            <a:off x="584930" y="156779"/>
            <a:ext cx="8121000" cy="405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Alegerea arhitecturii potrivite</a:t>
            </a:r>
          </a:p>
          <a:p>
            <a:pPr lvl="0" rtl="0">
              <a:spcBef>
                <a:spcPts val="0"/>
              </a:spcBef>
              <a:buNone/>
            </a:pPr>
            <a:endParaRPr lang="x-none" sz="2400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Aranjăm neuronii în straturi fully-connected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La nivel de implementare, abstractizarea unui strat ne permite să utilizăm cod vectorial (e.g. înmulțirea matricilor)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Performanța crește cu cât arhitectura rețelei este mai adâncă (deep), i.e. are mai multe straturi </a:t>
            </a:r>
            <a:r>
              <a:rPr lang="en" sz="2400" dirty="0">
                <a:solidFill>
                  <a:srgbClr val="FF0000"/>
                </a:solidFill>
              </a:rPr>
              <a:t>(dar trebuie să folosim o regularizare mai puternică)</a:t>
            </a:r>
          </a:p>
        </p:txBody>
      </p:sp>
    </p:spTree>
    <p:extLst>
      <p:ext uri="{BB962C8B-B14F-4D97-AF65-F5344CB8AC3E}">
        <p14:creationId xmlns:p14="http://schemas.microsoft.com/office/powerpoint/2010/main" val="170603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90769" y="496725"/>
            <a:ext cx="8362462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Antrenarea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rețelelor neuronale</a:t>
            </a:r>
          </a:p>
        </p:txBody>
      </p:sp>
    </p:spTree>
    <p:extLst>
      <p:ext uri="{BB962C8B-B14F-4D97-AF65-F5344CB8AC3E}">
        <p14:creationId xmlns:p14="http://schemas.microsoft.com/office/powerpoint/2010/main" val="558999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258" name="Shape 258"/>
          <p:cNvSpPr txBox="1"/>
          <p:nvPr/>
        </p:nvSpPr>
        <p:spPr>
          <a:xfrm>
            <a:off x="289425" y="4593857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Frank Rosenblatt, ~1957: Perceptron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18" y="878594"/>
            <a:ext cx="3355375" cy="412969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309650" y="774150"/>
            <a:ext cx="5309699" cy="308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/>
              <a:t>Mașina </a:t>
            </a:r>
            <a:r>
              <a:rPr lang="en" sz="1600" b="1" dirty="0"/>
              <a:t>Mark I Perceptron</a:t>
            </a:r>
            <a:r>
              <a:rPr lang="en" sz="1600" dirty="0"/>
              <a:t> a fost prima implementare a algoritmului perceptronului.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Mașina era conectată la o camera cu 20×20 fotocelule de </a:t>
            </a:r>
            <a:r>
              <a:rPr lang="en" sz="1600" dirty="0" err="1"/>
              <a:t>sulfat</a:t>
            </a:r>
            <a:r>
              <a:rPr lang="en" sz="1600" dirty="0"/>
              <a:t> de cadmiu pentru a produce o imagine cu 400 de pixeli.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Folosită pentru a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recunoaște litere din alfabet.</a:t>
            </a:r>
            <a:endParaRPr sz="1600" dirty="0"/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00" y="3222013"/>
            <a:ext cx="2572862" cy="70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61" y="4268134"/>
            <a:ext cx="3670393" cy="36468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289424" y="3871064"/>
            <a:ext cx="2563191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Regula de actualizare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880" y="2647459"/>
            <a:ext cx="2452528" cy="139931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843717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124" y="2666996"/>
            <a:ext cx="4302881" cy="238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677" y="698725"/>
            <a:ext cx="2143024" cy="28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289425" y="4496165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Widrow and Hoff, ~1960: Adaline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8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9" name="Shape 263"/>
          <p:cNvSpPr txBox="1"/>
          <p:nvPr/>
        </p:nvSpPr>
        <p:spPr>
          <a:xfrm>
            <a:off x="308963" y="2644568"/>
            <a:ext cx="2917949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Regula de actualizare</a:t>
            </a:r>
          </a:p>
        </p:txBody>
      </p:sp>
      <p:sp>
        <p:nvSpPr>
          <p:cNvPr id="11" name="Shape 263"/>
          <p:cNvSpPr txBox="1"/>
          <p:nvPr/>
        </p:nvSpPr>
        <p:spPr>
          <a:xfrm>
            <a:off x="318732" y="1580273"/>
            <a:ext cx="4800345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Funcția de pierdere (suma pătratelor erorilor)</a:t>
            </a:r>
          </a:p>
        </p:txBody>
      </p:sp>
      <p:pic>
        <p:nvPicPr>
          <p:cNvPr id="2" name="Picture 1" descr="Screen Shot 2016-12-12 at 10.36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2" y="3047804"/>
            <a:ext cx="2908180" cy="1443398"/>
          </a:xfrm>
          <a:prstGeom prst="rect">
            <a:avLst/>
          </a:prstGeom>
        </p:spPr>
      </p:pic>
      <p:pic>
        <p:nvPicPr>
          <p:cNvPr id="3" name="Picture 2" descr="Screen Shot 2016-12-12 at 10.37.0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4" y="1990452"/>
            <a:ext cx="3393575" cy="654116"/>
          </a:xfrm>
          <a:prstGeom prst="rect">
            <a:avLst/>
          </a:prstGeom>
        </p:spPr>
      </p:pic>
      <p:sp>
        <p:nvSpPr>
          <p:cNvPr id="14" name="Shape 263"/>
          <p:cNvSpPr txBox="1"/>
          <p:nvPr/>
        </p:nvSpPr>
        <p:spPr>
          <a:xfrm>
            <a:off x="318732" y="790673"/>
            <a:ext cx="6207114" cy="7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chemeClr val="tx1"/>
                </a:solidFill>
              </a:rPr>
              <a:t>Mașina </a:t>
            </a:r>
            <a:r>
              <a:rPr lang="en" sz="1800" b="1" dirty="0">
                <a:solidFill>
                  <a:schemeClr val="tx1"/>
                </a:solidFill>
              </a:rPr>
              <a:t>ADALINE</a:t>
            </a:r>
            <a:r>
              <a:rPr lang="en" sz="1800" dirty="0">
                <a:solidFill>
                  <a:schemeClr val="tx1"/>
                </a:solidFill>
              </a:rPr>
              <a:t> folosea </a:t>
            </a:r>
            <a:r>
              <a:rPr lang="en-US" sz="1800" dirty="0" err="1"/>
              <a:t>rezistoare</a:t>
            </a:r>
            <a:r>
              <a:rPr lang="en-US" sz="1800" dirty="0"/>
              <a:t> cu </a:t>
            </a:r>
            <a:r>
              <a:rPr lang="en-US" sz="1800" dirty="0" err="1"/>
              <a:t>memorie</a:t>
            </a:r>
            <a:r>
              <a:rPr lang="en-US" sz="1800" dirty="0"/>
              <a:t> </a:t>
            </a:r>
            <a:r>
              <a:rPr lang="en-US" sz="1800" dirty="0" err="1"/>
              <a:t>capabile</a:t>
            </a:r>
            <a:r>
              <a:rPr lang="en-US" sz="1800" dirty="0"/>
              <a:t> </a:t>
            </a:r>
            <a:r>
              <a:rPr lang="en-US" sz="1800" dirty="0" err="1"/>
              <a:t>să</a:t>
            </a:r>
            <a:r>
              <a:rPr lang="en-US" sz="1800" dirty="0"/>
              <a:t> execute </a:t>
            </a:r>
            <a:r>
              <a:rPr lang="en-US" sz="1800" dirty="0" err="1"/>
              <a:t>operații</a:t>
            </a:r>
            <a:r>
              <a:rPr lang="en-US" sz="1800" dirty="0"/>
              <a:t> </a:t>
            </a:r>
            <a:r>
              <a:rPr lang="en-US" sz="1800" dirty="0" err="1"/>
              <a:t>logice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să</a:t>
            </a:r>
            <a:r>
              <a:rPr lang="en-US" sz="1800" dirty="0"/>
              <a:t> </a:t>
            </a:r>
            <a:r>
              <a:rPr lang="en-US" sz="1800" dirty="0" err="1"/>
              <a:t>stocheze</a:t>
            </a:r>
            <a:r>
              <a:rPr lang="en-US" sz="1800" dirty="0"/>
              <a:t> </a:t>
            </a:r>
            <a:r>
              <a:rPr lang="en-US" sz="1800" dirty="0" err="1"/>
              <a:t>informații</a:t>
            </a:r>
            <a:r>
              <a:rPr lang="en-US" sz="1800" dirty="0"/>
              <a:t>.</a:t>
            </a:r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138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/>
        </p:nvSpPr>
        <p:spPr>
          <a:xfrm>
            <a:off x="238397" y="4522991"/>
            <a:ext cx="8611842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i="1" dirty="0">
                <a:solidFill>
                  <a:srgbClr val="0000FF"/>
                </a:solidFill>
              </a:rPr>
              <a:t>Hinton et al. 1986: Algoritmul de propagare înapoi a erorii (backpropagation)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53" y="868825"/>
            <a:ext cx="3493452" cy="360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789" y="535652"/>
            <a:ext cx="2802450" cy="393457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84" name="Shape 284"/>
          <p:cNvCxnSpPr>
            <a:stCxn id="285" idx="0"/>
          </p:cNvCxnSpPr>
          <p:nvPr/>
        </p:nvCxnSpPr>
        <p:spPr>
          <a:xfrm flipV="1">
            <a:off x="4650154" y="2373924"/>
            <a:ext cx="1397635" cy="1003641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5" name="Shape 285"/>
          <p:cNvSpPr txBox="1"/>
          <p:nvPr/>
        </p:nvSpPr>
        <p:spPr>
          <a:xfrm>
            <a:off x="3624385" y="3377565"/>
            <a:ext cx="2051538" cy="48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x-none" dirty="0"/>
              <a:t>Formule matematice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x-none" dirty="0"/>
              <a:t>mai </a:t>
            </a:r>
            <a:r>
              <a:rPr lang="en" dirty="0"/>
              <a:t>ușor de înțeles</a:t>
            </a:r>
          </a:p>
        </p:txBody>
      </p:sp>
      <p:sp>
        <p:nvSpPr>
          <p:cNvPr id="9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53776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9422" y="174525"/>
            <a:ext cx="5372099" cy="814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Primele rezultate semnificative bazate pe învățare cu modele deep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348498" y="932468"/>
            <a:ext cx="5254871" cy="22425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i="1" dirty="0"/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Context-Dependent Pre-trained Deep Neural Networks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for Large Vocabulary Speech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George Dahl, Dong Yu, Li Deng, Alex Acero, 2010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i="1"/>
              <a:t>ImageNet </a:t>
            </a:r>
            <a:r>
              <a:rPr lang="en" b="1" i="1" dirty="0"/>
              <a:t>classification with deep convolutional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Alex Krizhevsky, Ilya Sutskever, Geoffrey E Hinton, 2012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958" y="432215"/>
            <a:ext cx="2918600" cy="26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36" y="3240431"/>
            <a:ext cx="4774380" cy="152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581" y="3279507"/>
            <a:ext cx="3502122" cy="1395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8260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390767" y="148406"/>
            <a:ext cx="8391769" cy="4706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Antrenarea rețelelor neuronale: privire de ansamblu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1. Ce trebuie să stabilim la început (o dată)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i="1" dirty="0" err="1"/>
              <a:t>Funcții</a:t>
            </a:r>
            <a:r>
              <a:rPr lang="en-US" sz="2400" i="1" dirty="0"/>
              <a:t>le</a:t>
            </a:r>
            <a:r>
              <a:rPr lang="en" sz="2400" i="1" dirty="0"/>
              <a:t> de activare, </a:t>
            </a:r>
            <a:r>
              <a:rPr lang="en" sz="2400" i="1" dirty="0" err="1"/>
              <a:t>preprocesare</a:t>
            </a:r>
            <a:r>
              <a:rPr lang="en-US" sz="2400" i="1" dirty="0"/>
              <a:t>a</a:t>
            </a:r>
            <a:r>
              <a:rPr lang="en" sz="2400" i="1" dirty="0"/>
              <a:t>, inițializarea ponderilor, </a:t>
            </a:r>
            <a:r>
              <a:rPr lang="en" sz="2400" i="1" dirty="0" err="1"/>
              <a:t>regularizare</a:t>
            </a:r>
            <a:r>
              <a:rPr lang="en-US" sz="2400" i="1" dirty="0"/>
              <a:t>a</a:t>
            </a:r>
            <a:r>
              <a:rPr lang="en" sz="2400" i="1" dirty="0"/>
              <a:t>, verificarea gradientului</a:t>
            </a:r>
          </a:p>
          <a:p>
            <a:pPr marL="914400" lvl="0" indent="-457200" rtl="0">
              <a:spcBef>
                <a:spcPts val="0"/>
              </a:spcBef>
              <a:buFont typeface="+mj-lt"/>
              <a:buAutoNum type="arabicPeriod"/>
            </a:pPr>
            <a:endParaRPr lang="en" sz="2400" i="1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2. Ce ține de dinamica antrenării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i="1" dirty="0">
                <a:solidFill>
                  <a:schemeClr val="dk1"/>
                </a:solidFill>
              </a:rPr>
              <a:t>Asistarea procesului de învățare, actualizarea parametrilor, optimizarea hiperparametrilor</a:t>
            </a:r>
          </a:p>
          <a:p>
            <a:pPr marL="457200" lvl="0" indent="-457200" rtl="0">
              <a:spcBef>
                <a:spcPts val="0"/>
              </a:spcBef>
              <a:buFont typeface="+mj-lt"/>
              <a:buAutoNum type="arabicPeriod"/>
            </a:pPr>
            <a:endParaRPr lang="en" sz="2400" i="1" dirty="0">
              <a:solidFill>
                <a:schemeClr val="dk1"/>
              </a:solidFill>
            </a:endParaRP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3. Evaluare</a:t>
            </a:r>
          </a:p>
          <a:p>
            <a:pPr lvl="0" rtl="0">
              <a:spcBef>
                <a:spcPts val="0"/>
              </a:spcBef>
            </a:pPr>
            <a:r>
              <a:rPr lang="en" sz="2400" i="1" dirty="0"/>
              <a:t>Ansamble de modele</a:t>
            </a:r>
          </a:p>
        </p:txBody>
      </p:sp>
    </p:spTree>
    <p:extLst>
      <p:ext uri="{BB962C8B-B14F-4D97-AF65-F5344CB8AC3E}">
        <p14:creationId xmlns:p14="http://schemas.microsoft.com/office/powerpoint/2010/main" val="114246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732752" y="799576"/>
            <a:ext cx="7776248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/>
            <a:r>
              <a:rPr lang="en" sz="48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3297847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90550" y="90550"/>
            <a:ext cx="8897142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660" y="1115929"/>
            <a:ext cx="6314168" cy="3602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99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919" y="1066975"/>
            <a:ext cx="1650075" cy="105192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600" dirty="0"/>
              <a:t>Funcții de activare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85600" y="1066975"/>
            <a:ext cx="1768246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00" y="1692700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185600" y="2739650"/>
            <a:ext cx="29642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    </a:t>
            </a:r>
            <a:r>
              <a:rPr lang="en" sz="2400"/>
              <a:t>tanh(x)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812" y="2255912"/>
            <a:ext cx="1650075" cy="104160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185600" y="3877325"/>
            <a:ext cx="3127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ReLU    </a:t>
            </a:r>
            <a:r>
              <a:rPr lang="en" sz="2400"/>
              <a:t>max(0,x)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925" y="3434525"/>
            <a:ext cx="1557850" cy="1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6420025" y="143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Leaky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max(0.1x, x)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575" y="926001"/>
            <a:ext cx="2168899" cy="139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5200825" y="23586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Maxout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7547" y="2480550"/>
            <a:ext cx="2472099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6358" y="3690137"/>
            <a:ext cx="2575080" cy="127002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5219697" y="3034916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ELU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6357" y="3043045"/>
            <a:ext cx="2712827" cy="522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483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</p:txBody>
      </p:sp>
    </p:spTree>
    <p:extLst>
      <p:ext uri="{BB962C8B-B14F-4D97-AF65-F5344CB8AC3E}">
        <p14:creationId xmlns:p14="http://schemas.microsoft.com/office/powerpoint/2010/main" val="101271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poartă sigmoidă</a:t>
            </a:r>
          </a:p>
        </p:txBody>
      </p:sp>
      <p:cxnSp>
        <p:nvCxnSpPr>
          <p:cNvPr id="369" name="Shape 369"/>
          <p:cNvCxnSpPr>
            <a:endCxn id="368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0" name="Shape 370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371" name="Shape 371"/>
          <p:cNvCxnSpPr>
            <a:stCxn id="368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224" y="1023350"/>
            <a:ext cx="1666904" cy="282299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00" y="436038"/>
            <a:ext cx="3014375" cy="19216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74" name="Shape 374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5" name="Shape 375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6" name="Shape 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7" name="Shape 3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8" name="Shape 3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9" name="Shape 379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Ce se întâmplă când x = -10?</a:t>
            </a:r>
          </a:p>
          <a:p>
            <a:pPr lvl="0"/>
            <a:r>
              <a:rPr lang="en" sz="2400" dirty="0"/>
              <a:t>Ce se întâmplă când x = 0?</a:t>
            </a:r>
          </a:p>
          <a:p>
            <a:pPr lvl="0"/>
            <a:r>
              <a:rPr lang="en" sz="2400" dirty="0"/>
              <a:t>Ce se întâmplă când x = 10?</a:t>
            </a:r>
          </a:p>
        </p:txBody>
      </p:sp>
    </p:spTree>
    <p:extLst>
      <p:ext uri="{BB962C8B-B14F-4D97-AF65-F5344CB8AC3E}">
        <p14:creationId xmlns:p14="http://schemas.microsoft.com/office/powerpoint/2010/main" val="1462562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Output-ul funcției sigmoide nu este centrat în zero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44151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/>
        </p:nvSpPr>
        <p:spPr>
          <a:xfrm>
            <a:off x="334975" y="25754"/>
            <a:ext cx="8320200" cy="101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Să considerăm ce se întâmplă dacă intrarea x este întotdeauna pozitivă: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315436" y="3438328"/>
            <a:ext cx="6964309" cy="14267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Ce putem spune despre gradienții în raport cu </a:t>
            </a:r>
            <a:r>
              <a:rPr lang="en" sz="2400" b="1" dirty="0"/>
              <a:t>w</a:t>
            </a:r>
            <a:r>
              <a:rPr lang="en" sz="2400" dirty="0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Fie toți pozitivi, fie toți negativi :(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(din </a:t>
            </a:r>
            <a:r>
              <a:rPr lang="en" sz="2400" dirty="0" err="1">
                <a:solidFill>
                  <a:srgbClr val="FF0000"/>
                </a:solidFill>
              </a:rPr>
              <a:t>acest</a:t>
            </a:r>
            <a:r>
              <a:rPr lang="en" sz="2400" dirty="0">
                <a:solidFill>
                  <a:srgbClr val="FF0000"/>
                </a:solidFill>
              </a:rPr>
              <a:t> motiv ne dorim date de medie zero)</a:t>
            </a:r>
          </a:p>
        </p:txBody>
      </p:sp>
      <p:cxnSp>
        <p:nvCxnSpPr>
          <p:cNvPr id="408" name="Shape 408"/>
          <p:cNvCxnSpPr/>
          <p:nvPr/>
        </p:nvCxnSpPr>
        <p:spPr>
          <a:xfrm>
            <a:off x="7193989" y="572400"/>
            <a:ext cx="0" cy="27680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09" name="Shape 409"/>
          <p:cNvCxnSpPr/>
          <p:nvPr/>
        </p:nvCxnSpPr>
        <p:spPr>
          <a:xfrm rot="10800000">
            <a:off x="5821735" y="1956511"/>
            <a:ext cx="27443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10" name="Shape 410"/>
          <p:cNvSpPr/>
          <p:nvPr/>
        </p:nvSpPr>
        <p:spPr>
          <a:xfrm>
            <a:off x="7205103" y="585416"/>
            <a:ext cx="1360799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5870963" y="1971955"/>
            <a:ext cx="1306800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2" name="Shape 412"/>
          <p:cNvCxnSpPr/>
          <p:nvPr/>
        </p:nvCxnSpPr>
        <p:spPr>
          <a:xfrm>
            <a:off x="7193989" y="1951016"/>
            <a:ext cx="1211699" cy="1111799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3" name="Shape 413"/>
          <p:cNvSpPr txBox="1"/>
          <p:nvPr/>
        </p:nvSpPr>
        <p:spPr>
          <a:xfrm>
            <a:off x="7453275" y="3097049"/>
            <a:ext cx="1484699" cy="8204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Vectorul w optim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7605675" y="1863489"/>
            <a:ext cx="1823400" cy="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drum zig zag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7289515" y="673681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38761D"/>
                </a:solidFill>
              </a:rPr>
              <a:t>Direcții posibile de actualizare a gradienților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5934715" y="2077319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rgbClr val="38761D"/>
                </a:solidFill>
              </a:rPr>
              <a:t>Direcții posibile de actualizare a gradienților</a:t>
            </a:r>
          </a:p>
        </p:txBody>
      </p:sp>
      <p:cxnSp>
        <p:nvCxnSpPr>
          <p:cNvPr id="417" name="Shape 417"/>
          <p:cNvCxnSpPr/>
          <p:nvPr/>
        </p:nvCxnSpPr>
        <p:spPr>
          <a:xfrm>
            <a:off x="7371870" y="1817591"/>
            <a:ext cx="0" cy="5669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/>
          <p:nvPr/>
        </p:nvCxnSpPr>
        <p:spPr>
          <a:xfrm>
            <a:off x="7371870" y="2285470"/>
            <a:ext cx="64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9" name="Shape 419"/>
          <p:cNvCxnSpPr/>
          <p:nvPr/>
        </p:nvCxnSpPr>
        <p:spPr>
          <a:xfrm flipH="1">
            <a:off x="7927628" y="2285470"/>
            <a:ext cx="5700" cy="5771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0" name="Shape 420"/>
          <p:cNvCxnSpPr/>
          <p:nvPr/>
        </p:nvCxnSpPr>
        <p:spPr>
          <a:xfrm>
            <a:off x="7933328" y="2846925"/>
            <a:ext cx="64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1" name="Shape 421"/>
          <p:cNvCxnSpPr/>
          <p:nvPr/>
        </p:nvCxnSpPr>
        <p:spPr>
          <a:xfrm flipH="1">
            <a:off x="8383578" y="2846925"/>
            <a:ext cx="166500" cy="237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0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222" y="690411"/>
            <a:ext cx="2528834" cy="117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51" y="1191847"/>
            <a:ext cx="3523002" cy="20100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80706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0" animBg="1"/>
      <p:bldP spid="411" grpId="0" animBg="1"/>
      <p:bldP spid="413" grpId="0"/>
      <p:bldP spid="414" grpId="0"/>
      <p:bldP spid="415" grpId="0"/>
      <p:bldP spid="4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Output-ul funcției sigmoide nu este centrat în zero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exp() are un cost computațional ridicat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101767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tanh(x)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4001625" y="1429375"/>
            <a:ext cx="4834500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[-1,1]</a:t>
            </a:r>
          </a:p>
          <a:p>
            <a:pPr marL="457200" lvl="0" indent="-3556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000" dirty="0">
                <a:solidFill>
                  <a:srgbClr val="38761D"/>
                </a:solidFill>
              </a:rPr>
              <a:t>De medie zero (bine)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Încă omoară gradienții atunci când se saturează :(</a:t>
            </a: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00" y="1128225"/>
            <a:ext cx="30480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6295125" y="4364874"/>
            <a:ext cx="2541000" cy="51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[LeCun et al., 1991]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pic>
        <p:nvPicPr>
          <p:cNvPr id="2" name="Picture 1" descr="Screen Shot 2016-12-12 at 11.57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79" y="3702125"/>
            <a:ext cx="1762858" cy="10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4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/>
        </p:nvSpPr>
        <p:spPr>
          <a:xfrm>
            <a:off x="3920150" y="635008"/>
            <a:ext cx="4968841" cy="37481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Nu se saturează (în partea pozitivă)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Foarte eficient computațional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În practică, converge mult mai rapid decât sigmoida/tanh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Output-ul nu are media zero</a:t>
            </a: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O situație neplăcută (atunci când x &lt; 0, gradientul este 0)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00" y="912900"/>
            <a:ext cx="296227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296625" y="3101375"/>
            <a:ext cx="34646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ReLU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(Rectified Linear Unit)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6092992" y="4390099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[Krizhevsky et al., 2012]</a:t>
            </a:r>
          </a:p>
        </p:txBody>
      </p:sp>
      <p:sp>
        <p:nvSpPr>
          <p:cNvPr id="8" name="Shape 449"/>
          <p:cNvSpPr txBox="1"/>
          <p:nvPr/>
        </p:nvSpPr>
        <p:spPr>
          <a:xfrm>
            <a:off x="901395" y="3972168"/>
            <a:ext cx="3277625" cy="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f(x) = max(0,x)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109553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poartă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ReLU</a:t>
            </a:r>
          </a:p>
        </p:txBody>
      </p:sp>
      <p:cxnSp>
        <p:nvCxnSpPr>
          <p:cNvPr id="468" name="Shape 468"/>
          <p:cNvCxnSpPr>
            <a:endCxn id="467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9" name="Shape 469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470" name="Shape 470"/>
          <p:cNvCxnSpPr>
            <a:stCxn id="467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1" name="Shape 471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2" name="Shape 472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5" name="Shape 4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76" name="Shape 476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Ce se întâmplă când x = -10?</a:t>
            </a:r>
          </a:p>
          <a:p>
            <a:pPr lvl="0"/>
            <a:r>
              <a:rPr lang="en" sz="2400" dirty="0"/>
              <a:t>Ce se întâmplă când x = 0?</a:t>
            </a:r>
          </a:p>
          <a:p>
            <a:pPr lvl="0"/>
            <a:r>
              <a:rPr lang="en" sz="2400" dirty="0"/>
              <a:t>Ce se întâmplă când x = 10?</a:t>
            </a:r>
          </a:p>
        </p:txBody>
      </p:sp>
      <p:pic>
        <p:nvPicPr>
          <p:cNvPr id="477" name="Shape 4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075" y="466387"/>
            <a:ext cx="296227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300" y="1017700"/>
            <a:ext cx="1823187" cy="28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89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1279773" y="171930"/>
            <a:ext cx="5568316" cy="4058670"/>
          </a:xfrm>
          <a:prstGeom prst="irregularSeal2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DATA CLOUD</a:t>
            </a:r>
          </a:p>
        </p:txBody>
      </p:sp>
      <p:cxnSp>
        <p:nvCxnSpPr>
          <p:cNvPr id="499" name="Shape 499"/>
          <p:cNvCxnSpPr/>
          <p:nvPr/>
        </p:nvCxnSpPr>
        <p:spPr>
          <a:xfrm>
            <a:off x="3648550" y="22189"/>
            <a:ext cx="0" cy="4617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0" name="Shape 500"/>
          <p:cNvCxnSpPr/>
          <p:nvPr/>
        </p:nvCxnSpPr>
        <p:spPr>
          <a:xfrm>
            <a:off x="271600" y="2502839"/>
            <a:ext cx="75507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1" name="Shape 501"/>
          <p:cNvCxnSpPr/>
          <p:nvPr/>
        </p:nvCxnSpPr>
        <p:spPr>
          <a:xfrm>
            <a:off x="5241950" y="148939"/>
            <a:ext cx="1321800" cy="3014699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2" name="Shape 502"/>
          <p:cNvCxnSpPr/>
          <p:nvPr/>
        </p:nvCxnSpPr>
        <p:spPr>
          <a:xfrm rot="10800000" flipH="1">
            <a:off x="5857600" y="1144838"/>
            <a:ext cx="896399" cy="4527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3" name="Shape 503"/>
          <p:cNvSpPr txBox="1"/>
          <p:nvPr/>
        </p:nvSpPr>
        <p:spPr>
          <a:xfrm>
            <a:off x="6563750" y="1706076"/>
            <a:ext cx="2245199" cy="68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ReLU activ</a:t>
            </a:r>
          </a:p>
        </p:txBody>
      </p:sp>
      <p:cxnSp>
        <p:nvCxnSpPr>
          <p:cNvPr id="504" name="Shape 504"/>
          <p:cNvCxnSpPr/>
          <p:nvPr/>
        </p:nvCxnSpPr>
        <p:spPr>
          <a:xfrm flipH="1">
            <a:off x="4219706" y="3222758"/>
            <a:ext cx="2020500" cy="14264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5" name="Shape 505"/>
          <p:cNvCxnSpPr/>
          <p:nvPr/>
        </p:nvCxnSpPr>
        <p:spPr>
          <a:xfrm>
            <a:off x="5244332" y="3933289"/>
            <a:ext cx="443700" cy="6245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6" name="Shape 506"/>
          <p:cNvSpPr txBox="1"/>
          <p:nvPr/>
        </p:nvSpPr>
        <p:spPr>
          <a:xfrm>
            <a:off x="5779446" y="4015677"/>
            <a:ext cx="3186925" cy="1025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ReLU inactiv =&gt; nu se actualizează niciodată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181225" y="3441589"/>
            <a:ext cx="3859199" cy="12686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=&gt; Neuronii cu activare ReLU se inițializează cu bias ușor pozitiv (e.g. 0.01)</a:t>
            </a:r>
          </a:p>
        </p:txBody>
      </p:sp>
    </p:spTree>
    <p:extLst>
      <p:ext uri="{BB962C8B-B14F-4D97-AF65-F5344CB8AC3E}">
        <p14:creationId xmlns:p14="http://schemas.microsoft.com/office/powerpoint/2010/main" val="425969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100"/>
            <a:ext cx="8189699" cy="38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În concluzie: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Gradientul numeric: aproximativ, încet, ușor de scris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>
              <a:buSzPct val="100000"/>
              <a:buChar char="-"/>
            </a:pPr>
            <a:r>
              <a:rPr lang="en" sz="1800" dirty="0"/>
              <a:t>Gradientul analitic: exact, rapid, înclinat spre greșeli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2400" u="sng" dirty="0"/>
              <a:t>În practică:</a:t>
            </a:r>
            <a:r>
              <a:rPr lang="en" sz="2400" dirty="0"/>
              <a:t> Folosim întotdeauna gradientul analitic, dar verificăm implementarea cu gradientul numeric. Acest proces se numește </a:t>
            </a:r>
            <a:r>
              <a:rPr lang="en" sz="2400" b="1" dirty="0"/>
              <a:t>verificarea gradientului (gradient checking)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985350"/>
            <a:ext cx="29622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678484" y="2971727"/>
            <a:ext cx="22595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Leaky ReLU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75" y="3443965"/>
            <a:ext cx="3419825" cy="5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/>
        </p:nvSpPr>
        <p:spPr>
          <a:xfrm>
            <a:off x="3497385" y="789455"/>
            <a:ext cx="5646615" cy="2042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Foarte eficient computațional</a:t>
            </a:r>
          </a:p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În practică, converge mult mai rapid decât sigmoida/tanh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b="1" dirty="0">
                <a:solidFill>
                  <a:srgbClr val="38761D"/>
                </a:solidFill>
              </a:rPr>
              <a:t>Nu se saturează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6179196" y="4151126"/>
            <a:ext cx="2795999" cy="7177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[Mass et al., 2013]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[He et al., 2015]</a:t>
            </a: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sp>
        <p:nvSpPr>
          <p:cNvPr id="8" name="Shape 529"/>
          <p:cNvSpPr txBox="1"/>
          <p:nvPr/>
        </p:nvSpPr>
        <p:spPr>
          <a:xfrm>
            <a:off x="4149350" y="2928042"/>
            <a:ext cx="4801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Parametric Rectifier (PReLU)</a:t>
            </a:r>
          </a:p>
        </p:txBody>
      </p:sp>
      <p:cxnSp>
        <p:nvCxnSpPr>
          <p:cNvPr id="10" name="Shape 530"/>
          <p:cNvCxnSpPr/>
          <p:nvPr/>
        </p:nvCxnSpPr>
        <p:spPr>
          <a:xfrm>
            <a:off x="4114178" y="2910240"/>
            <a:ext cx="0" cy="198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1" name="Shape 5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187" y="3472200"/>
            <a:ext cx="33051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46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75" y="1590675"/>
            <a:ext cx="39624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91450" y="832764"/>
            <a:ext cx="6760499" cy="60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 dirty="0"/>
              <a:t>Exponential Linear Units (ELU)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01" y="3761154"/>
            <a:ext cx="4393586" cy="847247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 txBox="1"/>
          <p:nvPr/>
        </p:nvSpPr>
        <p:spPr>
          <a:xfrm>
            <a:off x="4285180" y="1540076"/>
            <a:ext cx="4770900" cy="2012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Toate beneficiile ReLU</a:t>
            </a:r>
          </a:p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Nu se saturează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Output aproape de medie zero 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Implică calculul exp()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6366628" y="4424558"/>
            <a:ext cx="264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[Clevert et al., 2015]</a:t>
            </a: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70839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/>
        </p:nvSpPr>
        <p:spPr>
          <a:xfrm>
            <a:off x="90550" y="90550"/>
            <a:ext cx="8981100" cy="44352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Neuronul cu funcție de activare Maxout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endParaRPr lang="en"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Nu are forma generală a produsului scalar =&gt; non-liniaritate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Generalizează ReLU și Leaky ReLU 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Liniar pe intervale! Nu se saturează!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900" y="2975037"/>
            <a:ext cx="5003400" cy="66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/>
        </p:nvSpPr>
        <p:spPr>
          <a:xfrm>
            <a:off x="456450" y="3665397"/>
            <a:ext cx="8283900" cy="81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Problemă: se dublează numărul de parametrii/neuroni :(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6151421" y="4525781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[Goodfellow et al., 2013]</a:t>
            </a:r>
          </a:p>
        </p:txBody>
      </p:sp>
    </p:spTree>
    <p:extLst>
      <p:ext uri="{BB962C8B-B14F-4D97-AF65-F5344CB8AC3E}">
        <p14:creationId xmlns:p14="http://schemas.microsoft.com/office/powerpoint/2010/main" val="224532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Ce funcții de activare în practică?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325926" y="941550"/>
            <a:ext cx="8505460" cy="3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Utilizăm </a:t>
            </a:r>
            <a:r>
              <a:rPr lang="en" sz="3000" dirty="0">
                <a:solidFill>
                  <a:srgbClr val="38761D"/>
                </a:solidFill>
              </a:rPr>
              <a:t>ReLU</a:t>
            </a:r>
            <a:r>
              <a:rPr lang="en" sz="3000" dirty="0"/>
              <a:t>. Trebuie să avem grijă cu rata de învățare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Putem încerca </a:t>
            </a:r>
            <a:r>
              <a:rPr lang="en" sz="3000" dirty="0">
                <a:solidFill>
                  <a:srgbClr val="BF9000"/>
                </a:solidFill>
              </a:rPr>
              <a:t>Leaky ReLU / Maxout / ELU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Putem încerca </a:t>
            </a:r>
            <a:r>
              <a:rPr lang="en" sz="3000" dirty="0">
                <a:solidFill>
                  <a:srgbClr val="FF0000"/>
                </a:solidFill>
              </a:rPr>
              <a:t>tanh</a:t>
            </a:r>
            <a:r>
              <a:rPr lang="en" sz="3000" dirty="0"/>
              <a:t> (fără așteptări prea mari)</a:t>
            </a:r>
          </a:p>
          <a:p>
            <a:pPr marL="457200" lvl="0" indent="-4191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3000" dirty="0" err="1">
                <a:solidFill>
                  <a:srgbClr val="FF0000"/>
                </a:solidFill>
              </a:rPr>
              <a:t>Evităm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pe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cât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posibil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sigmoida</a:t>
            </a:r>
            <a:endParaRPr lang="en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66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/>
        </p:nvSpPr>
        <p:spPr>
          <a:xfrm>
            <a:off x="586215" y="819109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Preprocesarea datelor</a:t>
            </a:r>
          </a:p>
        </p:txBody>
      </p:sp>
    </p:spTree>
    <p:extLst>
      <p:ext uri="{BB962C8B-B14F-4D97-AF65-F5344CB8AC3E}">
        <p14:creationId xmlns:p14="http://schemas.microsoft.com/office/powerpoint/2010/main" val="407555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/>
        </p:nvSpPr>
        <p:spPr>
          <a:xfrm>
            <a:off x="258250" y="143475"/>
            <a:ext cx="7957800" cy="68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Preprocesarea datelor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</p:txBody>
      </p: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96" y="939734"/>
            <a:ext cx="7474249" cy="25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136108" y="4543082"/>
            <a:ext cx="8822276" cy="508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800" dirty="0"/>
              <a:t>(X este o matrice [NxD], câte un exemplu pe linie)</a:t>
            </a:r>
          </a:p>
        </p:txBody>
      </p:sp>
      <p:sp>
        <p:nvSpPr>
          <p:cNvPr id="8" name="Shape 577"/>
          <p:cNvSpPr txBox="1"/>
          <p:nvPr/>
        </p:nvSpPr>
        <p:spPr>
          <a:xfrm>
            <a:off x="2818614" y="3966310"/>
            <a:ext cx="5976594" cy="4261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X / </a:t>
            </a:r>
            <a:r>
              <a:rPr lang="en" sz="1800" dirty="0" err="1">
                <a:latin typeface="Courier"/>
                <a:cs typeface="Courier"/>
              </a:rPr>
              <a:t>np.std</a:t>
            </a:r>
            <a:r>
              <a:rPr lang="en" sz="1800" dirty="0">
                <a:latin typeface="Courier"/>
                <a:cs typeface="Courier"/>
              </a:rPr>
              <a:t>(X, axis=0,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keepdims</a:t>
            </a:r>
            <a:r>
              <a:rPr lang="en-US" sz="1800" dirty="0">
                <a:latin typeface="Courier"/>
                <a:cs typeface="Courier"/>
              </a:rPr>
              <a:t>=True</a:t>
            </a:r>
            <a:r>
              <a:rPr lang="en" sz="1800" dirty="0">
                <a:latin typeface="Courier"/>
                <a:cs typeface="Courier"/>
              </a:rPr>
              <a:t>))</a:t>
            </a:r>
          </a:p>
        </p:txBody>
      </p:sp>
      <p:sp>
        <p:nvSpPr>
          <p:cNvPr id="9" name="Shape 577"/>
          <p:cNvSpPr txBox="1"/>
          <p:nvPr/>
        </p:nvSpPr>
        <p:spPr>
          <a:xfrm>
            <a:off x="725864" y="3515802"/>
            <a:ext cx="6796726" cy="4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X – </a:t>
            </a:r>
            <a:r>
              <a:rPr lang="en" sz="1800" dirty="0" err="1">
                <a:latin typeface="Courier"/>
                <a:cs typeface="Courier"/>
              </a:rPr>
              <a:t>np.mean</a:t>
            </a:r>
            <a:r>
              <a:rPr lang="en" sz="1800" dirty="0">
                <a:latin typeface="Courier"/>
                <a:cs typeface="Courier"/>
              </a:rPr>
              <a:t>(X, axis=</a:t>
            </a:r>
            <a:r>
              <a:rPr lang="en-US" sz="1800" dirty="0">
                <a:latin typeface="Courier"/>
                <a:cs typeface="Courier"/>
              </a:rPr>
              <a:t>0, </a:t>
            </a:r>
            <a:r>
              <a:rPr lang="en-US" sz="1800" dirty="0" err="1">
                <a:latin typeface="Courier"/>
                <a:cs typeface="Courier"/>
              </a:rPr>
              <a:t>keepdims</a:t>
            </a:r>
            <a:r>
              <a:rPr lang="en-US" sz="1800" dirty="0">
                <a:latin typeface="Courier"/>
                <a:cs typeface="Courier"/>
              </a:rPr>
              <a:t>=True</a:t>
            </a:r>
            <a:r>
              <a:rPr lang="en" sz="1800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7359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b="1" dirty="0" err="1"/>
              <a:t>Pentru</a:t>
            </a:r>
            <a:r>
              <a:rPr lang="en-US" sz="3000" b="1" dirty="0"/>
              <a:t> </a:t>
            </a:r>
            <a:r>
              <a:rPr lang="en-US" sz="3000" b="1" dirty="0" err="1"/>
              <a:t>imagini</a:t>
            </a:r>
            <a:r>
              <a:rPr lang="en-US" sz="3000" b="1" dirty="0"/>
              <a:t> </a:t>
            </a:r>
            <a:r>
              <a:rPr lang="en-US" sz="3000" b="1" dirty="0" err="1"/>
              <a:t>este</a:t>
            </a:r>
            <a:r>
              <a:rPr lang="en-US" sz="3000" b="1" dirty="0"/>
              <a:t> </a:t>
            </a:r>
            <a:r>
              <a:rPr lang="en-US" sz="3000" b="1" dirty="0" err="1"/>
              <a:t>suficient</a:t>
            </a:r>
            <a:r>
              <a:rPr lang="en-US" sz="3000" b="1" dirty="0"/>
              <a:t> </a:t>
            </a:r>
            <a:r>
              <a:rPr lang="en-US" sz="3000" b="1" dirty="0" err="1"/>
              <a:t>să</a:t>
            </a:r>
            <a:r>
              <a:rPr lang="en-US" sz="3000" b="1" dirty="0"/>
              <a:t> </a:t>
            </a:r>
            <a:r>
              <a:rPr lang="en-US" sz="3000" b="1" dirty="0" err="1"/>
              <a:t>centrăm</a:t>
            </a:r>
            <a:r>
              <a:rPr lang="en-US" sz="3000" b="1" dirty="0"/>
              <a:t> </a:t>
            </a:r>
            <a:r>
              <a:rPr lang="en-US" sz="3000" b="1" dirty="0" err="1"/>
              <a:t>datele</a:t>
            </a:r>
            <a:endParaRPr lang="en" sz="3000" dirty="0"/>
          </a:p>
        </p:txBody>
      </p:sp>
      <p:sp>
        <p:nvSpPr>
          <p:cNvPr id="594" name="Shape 594"/>
          <p:cNvSpPr txBox="1"/>
          <p:nvPr/>
        </p:nvSpPr>
        <p:spPr>
          <a:xfrm>
            <a:off x="251677" y="1672281"/>
            <a:ext cx="8818199" cy="2062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Scădem imaginea medie</a:t>
            </a:r>
            <a:r>
              <a:rPr lang="en" sz="2400" dirty="0"/>
              <a:t> </a:t>
            </a:r>
            <a:r>
              <a:rPr lang="en" sz="2400" dirty="0">
                <a:solidFill>
                  <a:srgbClr val="999999"/>
                </a:solidFill>
              </a:rPr>
              <a:t>(e.g. AlexNet)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(imaginea medie = matrice [32,32,3])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Scădem media pe fiecare canal </a:t>
            </a:r>
            <a:r>
              <a:rPr lang="en" sz="2400" dirty="0">
                <a:solidFill>
                  <a:srgbClr val="999999"/>
                </a:solidFill>
              </a:rPr>
              <a:t>(e.g. VGGNet)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(media pe fiecare canal = 3 numere)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351376" y="1180957"/>
            <a:ext cx="8616775" cy="51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Considerând setul de date CIFAR-10 cu imagini de [32,32,3]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456134" y="3578103"/>
            <a:ext cx="7720711" cy="7008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Nu este o </a:t>
            </a:r>
            <a:r>
              <a:rPr lang="en" sz="2400" dirty="0" err="1">
                <a:solidFill>
                  <a:srgbClr val="FF0000"/>
                </a:solidFill>
              </a:rPr>
              <a:t>practică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 err="1">
                <a:solidFill>
                  <a:srgbClr val="FF0000"/>
                </a:solidFill>
              </a:rPr>
              <a:t>obligatorie</a:t>
            </a:r>
            <a:r>
              <a:rPr lang="en" sz="2400" dirty="0">
                <a:solidFill>
                  <a:srgbClr val="FF0000"/>
                </a:solidFill>
              </a:rPr>
              <a:t> să normalizăm imaginile</a:t>
            </a:r>
          </a:p>
        </p:txBody>
      </p:sp>
    </p:spTree>
    <p:extLst>
      <p:ext uri="{BB962C8B-B14F-4D97-AF65-F5344CB8AC3E}">
        <p14:creationId xmlns:p14="http://schemas.microsoft.com/office/powerpoint/2010/main" val="182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/>
        </p:nvSpPr>
        <p:spPr>
          <a:xfrm>
            <a:off x="576442" y="799568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Inițializarea ponderilor</a:t>
            </a:r>
          </a:p>
        </p:txBody>
      </p:sp>
    </p:spTree>
    <p:extLst>
      <p:ext uri="{BB962C8B-B14F-4D97-AF65-F5344CB8AC3E}">
        <p14:creationId xmlns:p14="http://schemas.microsoft.com/office/powerpoint/2010/main" val="734567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/>
        </p:nvSpPr>
        <p:spPr>
          <a:xfrm>
            <a:off x="509212" y="282325"/>
            <a:ext cx="8160299" cy="407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/>
              <a:t>Ce se întâmplă dacă inițializăm W=0?</a:t>
            </a: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528" y="1410575"/>
            <a:ext cx="4236775" cy="290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624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/>
        </p:nvSpPr>
        <p:spPr>
          <a:xfrm>
            <a:off x="655750" y="300550"/>
            <a:ext cx="7641300" cy="2370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/>
              <a:t>O primă idee: Inițializăm cu numere aleatorii aproape de zero</a:t>
            </a:r>
          </a:p>
          <a:p>
            <a:pPr marL="76200" lvl="0" rtl="0">
              <a:spcBef>
                <a:spcPts val="0"/>
              </a:spcBef>
              <a:buSzPct val="100000"/>
            </a:pPr>
            <a:endParaRPr lang="en" sz="2400" b="1" dirty="0"/>
          </a:p>
          <a:p>
            <a:pPr marL="76200" lvl="0">
              <a:buSzPct val="100000"/>
            </a:pPr>
            <a:r>
              <a:rPr lang="en" sz="2400" dirty="0">
                <a:latin typeface="Courier"/>
                <a:cs typeface="Courier"/>
              </a:rPr>
              <a:t>W = </a:t>
            </a:r>
            <a:r>
              <a:rPr lang="en" sz="2400" dirty="0" err="1">
                <a:latin typeface="Courier"/>
                <a:cs typeface="Courier"/>
              </a:rPr>
              <a:t>np.random.normal</a:t>
            </a:r>
            <a:r>
              <a:rPr lang="en" sz="2400" dirty="0">
                <a:latin typeface="Courier"/>
                <a:cs typeface="Courier"/>
              </a:rPr>
              <a:t>(0, 0.01, (N,D))</a:t>
            </a:r>
            <a:endParaRPr lang="en" sz="2400" b="1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dirty="0"/>
              <a:t>(distribuție normală de medie zero și dispersie 0.01)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655750" y="2670725"/>
            <a:ext cx="7960712" cy="20282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Funcționează ~bine pentru rețele mici, dar poate conduce la distribuții neomogene ale funcțiilor de activare din </a:t>
            </a:r>
            <a:r>
              <a:rPr lang="en" sz="2400" dirty="0" err="1">
                <a:solidFill>
                  <a:srgbClr val="FF0000"/>
                </a:solidFill>
              </a:rPr>
              <a:t>straturile</a:t>
            </a:r>
            <a:r>
              <a:rPr lang="en" sz="2400" dirty="0">
                <a:solidFill>
                  <a:srgbClr val="FF0000"/>
                </a:solidFill>
              </a:rPr>
              <a:t> unei rețele.</a:t>
            </a:r>
          </a:p>
          <a:p>
            <a:r>
              <a:rPr lang="en" sz="2400" dirty="0">
                <a:solidFill>
                  <a:srgbClr val="FF0000"/>
                </a:solidFill>
              </a:rPr>
              <a:t>Aproape toți neuronii se saturează complet, fie spre -1 fie spre 1. Gradienții vor fi zero.</a:t>
            </a:r>
          </a:p>
          <a:p>
            <a:pPr lvl="0">
              <a:spcBef>
                <a:spcPts val="0"/>
              </a:spcBef>
              <a:buNone/>
            </a:pPr>
            <a:endParaRPr lang="e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40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54223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181250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A doua abordare: Inițializare Xavier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328429" y="758322"/>
            <a:ext cx="8493183" cy="3490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>
                <a:solidFill>
                  <a:schemeClr val="tx1"/>
                </a:solidFill>
              </a:rPr>
              <a:t>Probleme cu alegerea ponderilor inițiale:</a:t>
            </a: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Dacă sunt prea mici, semnalul care se propragă în rețea se diminuează cu fiecare nivel și devine prea mic pentru a fi util</a:t>
            </a: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Dacă sunt prea mari, semnalul care se propragă în rețea crește cu fiecare nivel până când devine prea mare pentru a fi util</a:t>
            </a:r>
          </a:p>
          <a:p>
            <a:pPr lvl="0"/>
            <a:endParaRPr lang="en" sz="2000" dirty="0"/>
          </a:p>
          <a:p>
            <a:pPr lvl="0"/>
            <a:r>
              <a:rPr lang="en" sz="2000" dirty="0"/>
              <a:t>Inițializarea Xavier ne asigură că ponderile au magnitudinea potrivită, păstrând semnalul într-un interval rezonabil. </a:t>
            </a:r>
          </a:p>
          <a:p>
            <a:pPr lvl="0"/>
            <a:r>
              <a:rPr lang="en" sz="2000" dirty="0"/>
              <a:t>Ponderile inițiale provin dintr-o distribuție normală de medie 0 și o dispresie dată de numărul de perceptroni de pe stratul anterior / posterior:</a:t>
            </a:r>
          </a:p>
          <a:p>
            <a:pPr lvl="0"/>
            <a:endParaRPr lang="en" sz="2000" dirty="0"/>
          </a:p>
          <a:p>
            <a:pPr lvl="0"/>
            <a:endParaRPr lang="en" sz="2000" dirty="0"/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[Glorot and Bengio, 2010]</a:t>
            </a:r>
          </a:p>
        </p:txBody>
      </p:sp>
      <p:pic>
        <p:nvPicPr>
          <p:cNvPr id="2" name="Picture 1" descr="Screen Shot 2016-12-13 at 5.28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64" y="3962685"/>
            <a:ext cx="2973307" cy="88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510835" y="802119"/>
            <a:ext cx="8310777" cy="878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Vrem activări normale de medie 0 și dispersie 1?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Le transformăm a.î. să devină așa.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531716" y="1822734"/>
            <a:ext cx="7352053" cy="78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Considerăm activările pe un anumit strat pentru un mini-batch. Pentru a transforma fiecare dimensiune aplicăm:</a:t>
            </a: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143" y="3084725"/>
            <a:ext cx="2876550" cy="942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62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510835" y="802119"/>
            <a:ext cx="8310777" cy="878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Vrem activări normale de medie 0 și dispersie 1?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Le transformăm a.î. să devină așa.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  <p:pic>
        <p:nvPicPr>
          <p:cNvPr id="7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174" y="3482931"/>
            <a:ext cx="2876550" cy="942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Shape 717"/>
          <p:cNvSpPr/>
          <p:nvPr/>
        </p:nvSpPr>
        <p:spPr>
          <a:xfrm>
            <a:off x="765025" y="1939950"/>
            <a:ext cx="2040000" cy="2067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X</a:t>
            </a:r>
          </a:p>
        </p:txBody>
      </p:sp>
      <p:sp>
        <p:nvSpPr>
          <p:cNvPr id="9" name="Shape 718"/>
          <p:cNvSpPr txBox="1"/>
          <p:nvPr/>
        </p:nvSpPr>
        <p:spPr>
          <a:xfrm>
            <a:off x="182150" y="263210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</a:t>
            </a:r>
          </a:p>
        </p:txBody>
      </p:sp>
      <p:sp>
        <p:nvSpPr>
          <p:cNvPr id="10" name="Shape 719"/>
          <p:cNvSpPr txBox="1"/>
          <p:nvPr/>
        </p:nvSpPr>
        <p:spPr>
          <a:xfrm>
            <a:off x="1534525" y="407775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</a:t>
            </a:r>
          </a:p>
        </p:txBody>
      </p:sp>
      <p:cxnSp>
        <p:nvCxnSpPr>
          <p:cNvPr id="11" name="Shape 720"/>
          <p:cNvCxnSpPr/>
          <p:nvPr/>
        </p:nvCxnSpPr>
        <p:spPr>
          <a:xfrm rot="10800000">
            <a:off x="26387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2" name="Shape 721"/>
          <p:cNvSpPr txBox="1"/>
          <p:nvPr/>
        </p:nvSpPr>
        <p:spPr>
          <a:xfrm>
            <a:off x="2947525" y="1681550"/>
            <a:ext cx="5285699" cy="76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1. Calculăm media empirică și dispersia pentru fiecare dimensiune (independent)</a:t>
            </a:r>
          </a:p>
        </p:txBody>
      </p:sp>
      <p:cxnSp>
        <p:nvCxnSpPr>
          <p:cNvPr id="13" name="Shape 722"/>
          <p:cNvCxnSpPr/>
          <p:nvPr/>
        </p:nvCxnSpPr>
        <p:spPr>
          <a:xfrm>
            <a:off x="3087475" y="2959950"/>
            <a:ext cx="3424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723"/>
          <p:cNvSpPr txBox="1"/>
          <p:nvPr/>
        </p:nvSpPr>
        <p:spPr>
          <a:xfrm>
            <a:off x="4805450" y="2989700"/>
            <a:ext cx="2459100" cy="4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2. Normalizăm</a:t>
            </a:r>
          </a:p>
        </p:txBody>
      </p:sp>
      <p:cxnSp>
        <p:nvCxnSpPr>
          <p:cNvPr id="15" name="Shape 724"/>
          <p:cNvCxnSpPr/>
          <p:nvPr/>
        </p:nvCxnSpPr>
        <p:spPr>
          <a:xfrm rot="10800000">
            <a:off x="23339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16" name="Shape 725"/>
          <p:cNvCxnSpPr/>
          <p:nvPr/>
        </p:nvCxnSpPr>
        <p:spPr>
          <a:xfrm rot="10800000">
            <a:off x="20291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89465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941" y="3080212"/>
            <a:ext cx="2876550" cy="94297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4" name="Shape 734"/>
          <p:cNvSpPr/>
          <p:nvPr/>
        </p:nvSpPr>
        <p:spPr>
          <a:xfrm>
            <a:off x="755925" y="11342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35" name="Shape 735"/>
          <p:cNvSpPr/>
          <p:nvPr/>
        </p:nvSpPr>
        <p:spPr>
          <a:xfrm>
            <a:off x="755925" y="16715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36" name="Shape 736"/>
          <p:cNvCxnSpPr>
            <a:stCxn id="734" idx="2"/>
          </p:cNvCxnSpPr>
          <p:nvPr/>
        </p:nvCxnSpPr>
        <p:spPr>
          <a:xfrm>
            <a:off x="1530074" y="14711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7" name="Shape 737"/>
          <p:cNvSpPr/>
          <p:nvPr/>
        </p:nvSpPr>
        <p:spPr>
          <a:xfrm>
            <a:off x="755925" y="21742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38" name="Shape 738"/>
          <p:cNvCxnSpPr/>
          <p:nvPr/>
        </p:nvCxnSpPr>
        <p:spPr>
          <a:xfrm>
            <a:off x="1530075" y="763100"/>
            <a:ext cx="0" cy="3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9" name="Shape 739"/>
          <p:cNvCxnSpPr/>
          <p:nvPr/>
        </p:nvCxnSpPr>
        <p:spPr>
          <a:xfrm>
            <a:off x="1530075" y="20045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0" name="Shape 740"/>
          <p:cNvSpPr/>
          <p:nvPr/>
        </p:nvSpPr>
        <p:spPr>
          <a:xfrm>
            <a:off x="755925" y="27566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41" name="Shape 741"/>
          <p:cNvSpPr/>
          <p:nvPr/>
        </p:nvSpPr>
        <p:spPr>
          <a:xfrm>
            <a:off x="755925" y="32939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42" name="Shape 742"/>
          <p:cNvCxnSpPr>
            <a:stCxn id="740" idx="2"/>
          </p:cNvCxnSpPr>
          <p:nvPr/>
        </p:nvCxnSpPr>
        <p:spPr>
          <a:xfrm>
            <a:off x="1530074" y="30935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3" name="Shape 743"/>
          <p:cNvCxnSpPr/>
          <p:nvPr/>
        </p:nvCxnSpPr>
        <p:spPr>
          <a:xfrm>
            <a:off x="1530075" y="2528792"/>
            <a:ext cx="0" cy="2306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4" name="Shape 744"/>
          <p:cNvCxnSpPr/>
          <p:nvPr/>
        </p:nvCxnSpPr>
        <p:spPr>
          <a:xfrm>
            <a:off x="1530075" y="36269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5" name="Shape 745"/>
          <p:cNvSpPr/>
          <p:nvPr/>
        </p:nvSpPr>
        <p:spPr>
          <a:xfrm>
            <a:off x="755925" y="37966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46" name="Shape 746"/>
          <p:cNvCxnSpPr>
            <a:stCxn id="745" idx="2"/>
          </p:cNvCxnSpPr>
          <p:nvPr/>
        </p:nvCxnSpPr>
        <p:spPr>
          <a:xfrm>
            <a:off x="1530074" y="4133547"/>
            <a:ext cx="0" cy="2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7" name="Shape 747"/>
          <p:cNvSpPr txBox="1"/>
          <p:nvPr/>
        </p:nvSpPr>
        <p:spPr>
          <a:xfrm>
            <a:off x="1345487" y="4228340"/>
            <a:ext cx="14208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3480083" y="1127150"/>
            <a:ext cx="4755379" cy="175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Se inserează de obicei după straturile “fully connected” sau după cele convoluționale, înainte de non-liniarități.</a:t>
            </a:r>
          </a:p>
        </p:txBody>
      </p:sp>
      <p:cxnSp>
        <p:nvCxnSpPr>
          <p:cNvPr id="749" name="Shape 749"/>
          <p:cNvCxnSpPr/>
          <p:nvPr/>
        </p:nvCxnSpPr>
        <p:spPr>
          <a:xfrm flipH="1">
            <a:off x="2531977" y="1839725"/>
            <a:ext cx="948106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0" name="Shape 750"/>
          <p:cNvCxnSpPr>
            <a:stCxn id="748" idx="1"/>
          </p:cNvCxnSpPr>
          <p:nvPr/>
        </p:nvCxnSpPr>
        <p:spPr>
          <a:xfrm flipH="1">
            <a:off x="2477101" y="2004500"/>
            <a:ext cx="1002982" cy="1383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25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</p:spTree>
    <p:extLst>
      <p:ext uri="{BB962C8B-B14F-4D97-AF65-F5344CB8AC3E}">
        <p14:creationId xmlns:p14="http://schemas.microsoft.com/office/powerpoint/2010/main" val="1475742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/>
        </p:nvSpPr>
        <p:spPr>
          <a:xfrm>
            <a:off x="595983" y="750724"/>
            <a:ext cx="8024999" cy="359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000" dirty="0"/>
              <a:t>Asistarea procesului de învățare</a:t>
            </a:r>
          </a:p>
        </p:txBody>
      </p:sp>
    </p:spTree>
    <p:extLst>
      <p:ext uri="{BB962C8B-B14F-4D97-AF65-F5344CB8AC3E}">
        <p14:creationId xmlns:p14="http://schemas.microsoft.com/office/powerpoint/2010/main" val="2048694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220000" y="58025"/>
            <a:ext cx="8809199" cy="44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Alegerea arhitecturii potrivite</a:t>
            </a:r>
          </a:p>
          <a:p>
            <a:pPr lvl="0" algn="ctr" rtl="0">
              <a:spcBef>
                <a:spcPts val="0"/>
              </a:spcBef>
              <a:buNone/>
            </a:pP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Începem cu un strat ascuns de 50 de neuroni, apoi mărim gradual capacitatea rețelei</a:t>
            </a:r>
          </a:p>
        </p:txBody>
      </p:sp>
      <p:sp>
        <p:nvSpPr>
          <p:cNvPr id="808" name="Shape 808"/>
          <p:cNvSpPr/>
          <p:nvPr/>
        </p:nvSpPr>
        <p:spPr>
          <a:xfrm>
            <a:off x="3968474" y="2216804"/>
            <a:ext cx="643799" cy="2000699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2661057" y="2478286"/>
            <a:ext cx="643799" cy="1547999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0" name="Shape 810"/>
          <p:cNvSpPr/>
          <p:nvPr/>
        </p:nvSpPr>
        <p:spPr>
          <a:xfrm>
            <a:off x="2774126" y="260872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1" name="Shape 811"/>
          <p:cNvSpPr/>
          <p:nvPr/>
        </p:nvSpPr>
        <p:spPr>
          <a:xfrm>
            <a:off x="2774126" y="3066322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2" name="Shape 812"/>
          <p:cNvSpPr/>
          <p:nvPr/>
        </p:nvSpPr>
        <p:spPr>
          <a:xfrm>
            <a:off x="2774126" y="352391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4084310" y="279510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4084310" y="32526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4084310" y="371029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4084310" y="233750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5210520" y="2687009"/>
            <a:ext cx="643799" cy="1077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5326356" y="279510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5326356" y="32526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20" name="Shape 820"/>
          <p:cNvCxnSpPr>
            <a:stCxn id="810" idx="6"/>
            <a:endCxn id="816" idx="2"/>
          </p:cNvCxnSpPr>
          <p:nvPr/>
        </p:nvCxnSpPr>
        <p:spPr>
          <a:xfrm rot="10800000" flipH="1">
            <a:off x="3165626" y="253327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1" name="Shape 821"/>
          <p:cNvCxnSpPr>
            <a:stCxn id="811" idx="6"/>
            <a:endCxn id="816" idx="2"/>
          </p:cNvCxnSpPr>
          <p:nvPr/>
        </p:nvCxnSpPr>
        <p:spPr>
          <a:xfrm rot="10800000" flipH="1">
            <a:off x="3165626" y="2533372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2" name="Shape 822"/>
          <p:cNvCxnSpPr>
            <a:stCxn id="812" idx="6"/>
            <a:endCxn id="816" idx="2"/>
          </p:cNvCxnSpPr>
          <p:nvPr/>
        </p:nvCxnSpPr>
        <p:spPr>
          <a:xfrm rot="10800000" flipH="1">
            <a:off x="3165626" y="2533168"/>
            <a:ext cx="918600" cy="1186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3" name="Shape 823"/>
          <p:cNvCxnSpPr>
            <a:stCxn id="810" idx="6"/>
            <a:endCxn id="813" idx="2"/>
          </p:cNvCxnSpPr>
          <p:nvPr/>
        </p:nvCxnSpPr>
        <p:spPr>
          <a:xfrm>
            <a:off x="3165626" y="280447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4" name="Shape 824"/>
          <p:cNvCxnSpPr>
            <a:stCxn id="811" idx="6"/>
            <a:endCxn id="813" idx="2"/>
          </p:cNvCxnSpPr>
          <p:nvPr/>
        </p:nvCxnSpPr>
        <p:spPr>
          <a:xfrm rot="10800000" flipH="1">
            <a:off x="3165626" y="2990872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5" name="Shape 825"/>
          <p:cNvCxnSpPr>
            <a:stCxn id="812" idx="6"/>
            <a:endCxn id="813" idx="2"/>
          </p:cNvCxnSpPr>
          <p:nvPr/>
        </p:nvCxnSpPr>
        <p:spPr>
          <a:xfrm rot="10800000" flipH="1">
            <a:off x="3165626" y="2990968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6" name="Shape 826"/>
          <p:cNvCxnSpPr>
            <a:stCxn id="810" idx="6"/>
            <a:endCxn id="814" idx="2"/>
          </p:cNvCxnSpPr>
          <p:nvPr/>
        </p:nvCxnSpPr>
        <p:spPr>
          <a:xfrm>
            <a:off x="3165626" y="2804478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7" name="Shape 827"/>
          <p:cNvCxnSpPr>
            <a:stCxn id="811" idx="6"/>
            <a:endCxn id="814" idx="2"/>
          </p:cNvCxnSpPr>
          <p:nvPr/>
        </p:nvCxnSpPr>
        <p:spPr>
          <a:xfrm>
            <a:off x="3165626" y="3262072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8" name="Shape 828"/>
          <p:cNvCxnSpPr>
            <a:stCxn id="812" idx="6"/>
            <a:endCxn id="814" idx="2"/>
          </p:cNvCxnSpPr>
          <p:nvPr/>
        </p:nvCxnSpPr>
        <p:spPr>
          <a:xfrm rot="10800000" flipH="1">
            <a:off x="3165626" y="344846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9" name="Shape 829"/>
          <p:cNvCxnSpPr>
            <a:stCxn id="810" idx="6"/>
            <a:endCxn id="815" idx="2"/>
          </p:cNvCxnSpPr>
          <p:nvPr/>
        </p:nvCxnSpPr>
        <p:spPr>
          <a:xfrm>
            <a:off x="3165626" y="2804478"/>
            <a:ext cx="918600" cy="1101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0" name="Shape 830"/>
          <p:cNvCxnSpPr>
            <a:stCxn id="811" idx="6"/>
            <a:endCxn id="815" idx="2"/>
          </p:cNvCxnSpPr>
          <p:nvPr/>
        </p:nvCxnSpPr>
        <p:spPr>
          <a:xfrm>
            <a:off x="3165626" y="3262072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1" name="Shape 831"/>
          <p:cNvCxnSpPr>
            <a:stCxn id="812" idx="6"/>
            <a:endCxn id="815" idx="2"/>
          </p:cNvCxnSpPr>
          <p:nvPr/>
        </p:nvCxnSpPr>
        <p:spPr>
          <a:xfrm>
            <a:off x="3165626" y="371966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2" name="Shape 832"/>
          <p:cNvCxnSpPr>
            <a:stCxn id="816" idx="6"/>
            <a:endCxn id="818" idx="2"/>
          </p:cNvCxnSpPr>
          <p:nvPr/>
        </p:nvCxnSpPr>
        <p:spPr>
          <a:xfrm>
            <a:off x="4475810" y="2533258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3" name="Shape 833"/>
          <p:cNvCxnSpPr>
            <a:stCxn id="813" idx="6"/>
            <a:endCxn id="818" idx="2"/>
          </p:cNvCxnSpPr>
          <p:nvPr/>
        </p:nvCxnSpPr>
        <p:spPr>
          <a:xfrm>
            <a:off x="4475810" y="2990853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4" name="Shape 834"/>
          <p:cNvCxnSpPr>
            <a:stCxn id="814" idx="6"/>
            <a:endCxn id="818" idx="2"/>
          </p:cNvCxnSpPr>
          <p:nvPr/>
        </p:nvCxnSpPr>
        <p:spPr>
          <a:xfrm rot="10800000" flipH="1">
            <a:off x="4475810" y="2990948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5" name="Shape 835"/>
          <p:cNvCxnSpPr>
            <a:stCxn id="815" idx="6"/>
            <a:endCxn id="818" idx="2"/>
          </p:cNvCxnSpPr>
          <p:nvPr/>
        </p:nvCxnSpPr>
        <p:spPr>
          <a:xfrm rot="10800000" flipH="1">
            <a:off x="4475810" y="2990743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6" name="Shape 836"/>
          <p:cNvCxnSpPr>
            <a:stCxn id="816" idx="6"/>
            <a:endCxn id="819" idx="2"/>
          </p:cNvCxnSpPr>
          <p:nvPr/>
        </p:nvCxnSpPr>
        <p:spPr>
          <a:xfrm>
            <a:off x="4475810" y="2533258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7" name="Shape 837"/>
          <p:cNvCxnSpPr>
            <a:stCxn id="813" idx="6"/>
            <a:endCxn id="819" idx="2"/>
          </p:cNvCxnSpPr>
          <p:nvPr/>
        </p:nvCxnSpPr>
        <p:spPr>
          <a:xfrm>
            <a:off x="4475810" y="2990853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8" name="Shape 838"/>
          <p:cNvCxnSpPr>
            <a:stCxn id="814" idx="6"/>
            <a:endCxn id="819" idx="2"/>
          </p:cNvCxnSpPr>
          <p:nvPr/>
        </p:nvCxnSpPr>
        <p:spPr>
          <a:xfrm>
            <a:off x="4475810" y="3448448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9" name="Shape 839"/>
          <p:cNvCxnSpPr>
            <a:stCxn id="815" idx="6"/>
            <a:endCxn id="819" idx="2"/>
          </p:cNvCxnSpPr>
          <p:nvPr/>
        </p:nvCxnSpPr>
        <p:spPr>
          <a:xfrm rot="10800000" flipH="1">
            <a:off x="4475810" y="3448543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0" name="Shape 840"/>
          <p:cNvSpPr txBox="1"/>
          <p:nvPr/>
        </p:nvSpPr>
        <p:spPr>
          <a:xfrm>
            <a:off x="2518284" y="3991228"/>
            <a:ext cx="1122000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3640397" y="4262491"/>
            <a:ext cx="1441799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hidden layer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4940222" y="3752307"/>
            <a:ext cx="1441799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output layer</a:t>
            </a:r>
          </a:p>
        </p:txBody>
      </p:sp>
      <p:cxnSp>
        <p:nvCxnSpPr>
          <p:cNvPr id="843" name="Shape 843"/>
          <p:cNvCxnSpPr/>
          <p:nvPr/>
        </p:nvCxnSpPr>
        <p:spPr>
          <a:xfrm flipV="1">
            <a:off x="1176475" y="3360615"/>
            <a:ext cx="1412371" cy="58501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4" name="Shape 844"/>
          <p:cNvSpPr txBox="1"/>
          <p:nvPr/>
        </p:nvSpPr>
        <p:spPr>
          <a:xfrm>
            <a:off x="285079" y="3869430"/>
            <a:ext cx="1893462" cy="12740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Imagini din CIFAR-10, </a:t>
            </a:r>
            <a:r>
              <a:rPr lang="en" sz="1800" b="1" dirty="0"/>
              <a:t>3072 </a:t>
            </a:r>
            <a:r>
              <a:rPr lang="en" sz="1800" dirty="0"/>
              <a:t>de</a:t>
            </a:r>
            <a:r>
              <a:rPr lang="en" sz="1800" b="1" dirty="0"/>
              <a:t>  </a:t>
            </a:r>
            <a:r>
              <a:rPr lang="en" sz="1800" dirty="0"/>
              <a:t>numere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6739000" y="3450981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10 </a:t>
            </a:r>
            <a:r>
              <a:rPr lang="en" sz="1800" dirty="0"/>
              <a:t>neuroni de ieșire, unul pentru fiecare clasă</a:t>
            </a:r>
          </a:p>
        </p:txBody>
      </p:sp>
      <p:cxnSp>
        <p:nvCxnSpPr>
          <p:cNvPr id="846" name="Shape 846"/>
          <p:cNvCxnSpPr/>
          <p:nvPr/>
        </p:nvCxnSpPr>
        <p:spPr>
          <a:xfrm flipH="1" flipV="1">
            <a:off x="5969001" y="3186604"/>
            <a:ext cx="769999" cy="839681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7" name="Shape 847"/>
          <p:cNvSpPr txBox="1"/>
          <p:nvPr/>
        </p:nvSpPr>
        <p:spPr>
          <a:xfrm>
            <a:off x="746274" y="1571310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50</a:t>
            </a:r>
            <a:r>
              <a:rPr lang="en" sz="1800" dirty="0"/>
              <a:t> hidden neurons</a:t>
            </a:r>
          </a:p>
        </p:txBody>
      </p:sp>
      <p:cxnSp>
        <p:nvCxnSpPr>
          <p:cNvPr id="848" name="Shape 848"/>
          <p:cNvCxnSpPr/>
          <p:nvPr/>
        </p:nvCxnSpPr>
        <p:spPr>
          <a:xfrm>
            <a:off x="1856154" y="1962810"/>
            <a:ext cx="2022231" cy="374698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4897691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/>
        </p:nvSpPr>
        <p:spPr>
          <a:xfrm>
            <a:off x="190693" y="185022"/>
            <a:ext cx="8809199" cy="76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00"/>
                </a:solidFill>
              </a:rPr>
              <a:t>Sfaturi practice</a:t>
            </a:r>
            <a:endParaRPr lang="en" sz="1800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12" name="Shape 883"/>
          <p:cNvSpPr txBox="1"/>
          <p:nvPr/>
        </p:nvSpPr>
        <p:spPr>
          <a:xfrm>
            <a:off x="458501" y="1340189"/>
            <a:ext cx="8197038" cy="28801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buAutoNum type="arabicPeriod"/>
            </a:pPr>
            <a:r>
              <a:rPr lang="en" sz="2400" dirty="0"/>
              <a:t>Dezactivăm regularizarea și verificăm dacă valoarea funcției de pierdere este rezonabilă </a:t>
            </a:r>
            <a:r>
              <a:rPr lang="en" sz="2400" dirty="0">
                <a:solidFill>
                  <a:schemeClr val="tx1"/>
                </a:solidFill>
              </a:rPr>
              <a:t>(~2.5 pentru 10 clase este ok)</a:t>
            </a:r>
          </a:p>
          <a:p>
            <a:pPr marL="457200" lvl="0" indent="-457200">
              <a:buAutoNum type="arabicPeriod"/>
            </a:pPr>
            <a:r>
              <a:rPr lang="en" sz="2400" dirty="0">
                <a:solidFill>
                  <a:schemeClr val="tx1"/>
                </a:solidFill>
              </a:rPr>
              <a:t>Când adăugăm </a:t>
            </a:r>
            <a:r>
              <a:rPr lang="en" sz="2400" dirty="0"/>
              <a:t>regularizare, valoarea funcției de pierdere ar trebui să crească, e.g. 3.2</a:t>
            </a:r>
          </a:p>
          <a:p>
            <a:pPr marL="457200" lvl="0" indent="-457200">
              <a:buAutoNum type="arabicPeriod"/>
            </a:pPr>
            <a:r>
              <a:rPr lang="en" sz="2400" dirty="0"/>
              <a:t>Ne asigurăm că putem face overfitting pe o parte mică din setul de antrenare (e.g. 20 de exemple)</a:t>
            </a:r>
          </a:p>
          <a:p>
            <a:pPr marL="457200" lvl="0" indent="-457200">
              <a:buAutoNum type="arabicPeriod"/>
            </a:pPr>
            <a:endParaRPr lang="en" sz="2400" dirty="0"/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8026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/>
        </p:nvSpPr>
        <p:spPr>
          <a:xfrm>
            <a:off x="547135" y="838652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/>
            <a:r>
              <a:rPr lang="en" sz="4000" dirty="0"/>
              <a:t>Optimizarea hiperparametrilor </a:t>
            </a:r>
          </a:p>
        </p:txBody>
      </p:sp>
    </p:spTree>
    <p:extLst>
      <p:ext uri="{BB962C8B-B14F-4D97-AF65-F5344CB8AC3E}">
        <p14:creationId xmlns:p14="http://schemas.microsoft.com/office/powerpoint/2010/main" val="39659345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/>
          <p:nvPr/>
        </p:nvSpPr>
        <p:spPr>
          <a:xfrm>
            <a:off x="464475" y="236800"/>
            <a:ext cx="8533799" cy="9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Strategii de căutare: aleator versus grid</a:t>
            </a:r>
          </a:p>
        </p:txBody>
      </p:sp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4" y="1079815"/>
            <a:ext cx="5877925" cy="286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Shape 1030"/>
          <p:cNvSpPr txBox="1"/>
          <p:nvPr/>
        </p:nvSpPr>
        <p:spPr>
          <a:xfrm>
            <a:off x="4536050" y="4087902"/>
            <a:ext cx="4483200" cy="620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i="1" dirty="0">
                <a:solidFill>
                  <a:srgbClr val="0000FF"/>
                </a:solidFill>
              </a:rPr>
              <a:t>Random Search for Hyper-Parameter Optimization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Bergstra and Bengio, 2012</a:t>
            </a:r>
          </a:p>
        </p:txBody>
      </p:sp>
    </p:spTree>
    <p:extLst>
      <p:ext uri="{BB962C8B-B14F-4D97-AF65-F5344CB8AC3E}">
        <p14:creationId xmlns:p14="http://schemas.microsoft.com/office/powerpoint/2010/main" val="892754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 txBox="1"/>
          <p:nvPr/>
        </p:nvSpPr>
        <p:spPr>
          <a:xfrm>
            <a:off x="248675" y="96275"/>
            <a:ext cx="8723100" cy="39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Hiperparametrii care pot fi optimizați</a:t>
            </a:r>
          </a:p>
          <a:p>
            <a:pPr lvl="0" algn="ctr" rtl="0">
              <a:spcBef>
                <a:spcPts val="0"/>
              </a:spcBef>
              <a:buNone/>
            </a:pPr>
            <a:endParaRPr lang="en" b="1" dirty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2800" dirty="0">
                <a:solidFill>
                  <a:srgbClr val="000000"/>
                </a:solidFill>
              </a:rPr>
              <a:t>Arhitectura rețelei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Rata de învățare, cum se degradează rata (decay)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Algortimul de învățare: SGD, SGD cu moment, etc.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Regularizarea (L2 / Dropout)</a:t>
            </a:r>
          </a:p>
        </p:txBody>
      </p:sp>
      <p:pic>
        <p:nvPicPr>
          <p:cNvPr id="1037" name="Shape 10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829" y="2700175"/>
            <a:ext cx="4287025" cy="223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8" name="Shape 1038"/>
          <p:cNvCxnSpPr/>
          <p:nvPr/>
        </p:nvCxnSpPr>
        <p:spPr>
          <a:xfrm>
            <a:off x="3380154" y="3653693"/>
            <a:ext cx="3359495" cy="14653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9" name="Shape 1039"/>
          <p:cNvSpPr txBox="1"/>
          <p:nvPr/>
        </p:nvSpPr>
        <p:spPr>
          <a:xfrm>
            <a:off x="378079" y="3341716"/>
            <a:ext cx="3744899" cy="875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Lucrul cu rețele neuronale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(muzica = funcția de pierdere)</a:t>
            </a:r>
          </a:p>
        </p:txBody>
      </p:sp>
    </p:spTree>
    <p:extLst>
      <p:ext uri="{BB962C8B-B14F-4D97-AF65-F5344CB8AC3E}">
        <p14:creationId xmlns:p14="http://schemas.microsoft.com/office/powerpoint/2010/main" val="149599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010716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473766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145737" y="2582529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172829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549979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5987574" y="1801579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727629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Extragere de trăsături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172829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167729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3760470" y="557443"/>
            <a:ext cx="2950629" cy="768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vector ce descrie statistici despre imagine, e.g. bag-of-words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2964704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429791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145737" y="4538554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081354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45850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406804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194890" y="2410277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învățare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291404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3110278" y="4312979"/>
            <a:ext cx="2393185" cy="473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00FF"/>
                </a:solidFill>
              </a:rPr>
              <a:t>învățare “end-to-end”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661254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1135"/>
          <p:cNvSpPr txBox="1"/>
          <p:nvPr/>
        </p:nvSpPr>
        <p:spPr>
          <a:xfrm>
            <a:off x="276469" y="-43721"/>
            <a:ext cx="8566706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 la extragere “manuală” către învățare</a:t>
            </a:r>
          </a:p>
        </p:txBody>
      </p:sp>
      <p:sp>
        <p:nvSpPr>
          <p:cNvPr id="25" name="Shape 1309"/>
          <p:cNvSpPr txBox="1"/>
          <p:nvPr/>
        </p:nvSpPr>
        <p:spPr>
          <a:xfrm>
            <a:off x="5987574" y="3695803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0"/>
      <p:bldP spid="1318" grpId="0"/>
      <p:bldP spid="1323" grpId="0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Shape 10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" y="1036496"/>
            <a:ext cx="4719249" cy="37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Shape 1053"/>
          <p:cNvSpPr txBox="1"/>
          <p:nvPr/>
        </p:nvSpPr>
        <p:spPr>
          <a:xfrm>
            <a:off x="437859" y="96525"/>
            <a:ext cx="823440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Monitorizăm evoluția funcției de pierdere</a:t>
            </a:r>
          </a:p>
        </p:txBody>
      </p:sp>
      <p:pic>
        <p:nvPicPr>
          <p:cNvPr id="1054" name="Shape 10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673" y="1108922"/>
            <a:ext cx="3936650" cy="355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9230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0" name="Shape 1070"/>
          <p:cNvCxnSpPr/>
          <p:nvPr/>
        </p:nvCxnSpPr>
        <p:spPr>
          <a:xfrm rot="10800000">
            <a:off x="1832042" y="837720"/>
            <a:ext cx="0" cy="319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1" name="Shape 1071"/>
          <p:cNvCxnSpPr/>
          <p:nvPr/>
        </p:nvCxnSpPr>
        <p:spPr>
          <a:xfrm>
            <a:off x="1832042" y="4028221"/>
            <a:ext cx="46721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2" name="Shape 1072"/>
          <p:cNvSpPr/>
          <p:nvPr/>
        </p:nvSpPr>
        <p:spPr>
          <a:xfrm>
            <a:off x="1840767" y="1898416"/>
            <a:ext cx="4933750" cy="1949650"/>
          </a:xfrm>
          <a:custGeom>
            <a:avLst/>
            <a:gdLst/>
            <a:ahLst/>
            <a:cxnLst/>
            <a:rect l="0" t="0" r="0" b="0"/>
            <a:pathLst>
              <a:path w="197350" h="77986" extrusionOk="0">
                <a:moveTo>
                  <a:pt x="0" y="116"/>
                </a:moveTo>
                <a:cubicBezTo>
                  <a:pt x="4009" y="116"/>
                  <a:pt x="16562" y="0"/>
                  <a:pt x="24059" y="116"/>
                </a:cubicBezTo>
                <a:cubicBezTo>
                  <a:pt x="31555" y="232"/>
                  <a:pt x="37017" y="696"/>
                  <a:pt x="44979" y="813"/>
                </a:cubicBezTo>
                <a:cubicBezTo>
                  <a:pt x="52940" y="929"/>
                  <a:pt x="65841" y="464"/>
                  <a:pt x="71827" y="813"/>
                </a:cubicBezTo>
                <a:cubicBezTo>
                  <a:pt x="77812" y="1161"/>
                  <a:pt x="77173" y="580"/>
                  <a:pt x="80893" y="2905"/>
                </a:cubicBezTo>
                <a:cubicBezTo>
                  <a:pt x="84612" y="5229"/>
                  <a:pt x="90771" y="9588"/>
                  <a:pt x="94142" y="14760"/>
                </a:cubicBezTo>
                <a:cubicBezTo>
                  <a:pt x="97512" y="19932"/>
                  <a:pt x="98791" y="27602"/>
                  <a:pt x="101116" y="33937"/>
                </a:cubicBezTo>
                <a:cubicBezTo>
                  <a:pt x="103440" y="40271"/>
                  <a:pt x="104776" y="46664"/>
                  <a:pt x="108089" y="52766"/>
                </a:cubicBezTo>
                <a:cubicBezTo>
                  <a:pt x="111401" y="58867"/>
                  <a:pt x="114481" y="66480"/>
                  <a:pt x="120990" y="70548"/>
                </a:cubicBezTo>
                <a:cubicBezTo>
                  <a:pt x="127498" y="74615"/>
                  <a:pt x="136622" y="75952"/>
                  <a:pt x="147141" y="77173"/>
                </a:cubicBezTo>
                <a:cubicBezTo>
                  <a:pt x="157659" y="78393"/>
                  <a:pt x="175732" y="77753"/>
                  <a:pt x="184101" y="77870"/>
                </a:cubicBezTo>
                <a:cubicBezTo>
                  <a:pt x="192469" y="77986"/>
                  <a:pt x="195141" y="77870"/>
                  <a:pt x="197350" y="77870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073" name="Shape 1073"/>
          <p:cNvSpPr txBox="1"/>
          <p:nvPr/>
        </p:nvSpPr>
        <p:spPr>
          <a:xfrm>
            <a:off x="942942" y="890196"/>
            <a:ext cx="1150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Loss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5231617" y="4115421"/>
            <a:ext cx="1150500" cy="29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time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5900967" y="985621"/>
            <a:ext cx="2846935" cy="1310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Prima suspiciune este că am folosit o inițializare greșită</a:t>
            </a:r>
          </a:p>
        </p:txBody>
      </p:sp>
      <p:cxnSp>
        <p:nvCxnSpPr>
          <p:cNvPr id="1076" name="Shape 1076"/>
          <p:cNvCxnSpPr/>
          <p:nvPr/>
        </p:nvCxnSpPr>
        <p:spPr>
          <a:xfrm flipH="1">
            <a:off x="4168066" y="1587546"/>
            <a:ext cx="165630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147976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Shape 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9" y="713158"/>
            <a:ext cx="5305958" cy="4264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0" name="Shape 1110"/>
          <p:cNvCxnSpPr/>
          <p:nvPr/>
        </p:nvCxnSpPr>
        <p:spPr>
          <a:xfrm>
            <a:off x="4261625" y="1650767"/>
            <a:ext cx="0" cy="195407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11" name="Shape 1111"/>
          <p:cNvSpPr txBox="1"/>
          <p:nvPr/>
        </p:nvSpPr>
        <p:spPr>
          <a:xfrm>
            <a:off x="5353667" y="1601922"/>
            <a:ext cx="3790333" cy="24038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distanță mare = overfitting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=&gt; </a:t>
            </a:r>
            <a:r>
              <a:rPr lang="en" sz="1800" dirty="0">
                <a:solidFill>
                  <a:srgbClr val="FF0000"/>
                </a:solidFill>
              </a:rPr>
              <a:t>Creștem regularizarea?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38761D"/>
                </a:solidFill>
              </a:rPr>
              <a:t>d</a:t>
            </a:r>
            <a:r>
              <a:rPr lang="en" sz="2400" dirty="0">
                <a:solidFill>
                  <a:srgbClr val="38761D"/>
                </a:solidFill>
              </a:rPr>
              <a:t>istanță foarte mică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=&gt; Creștem capacitatea modelului?</a:t>
            </a:r>
          </a:p>
        </p:txBody>
      </p:sp>
      <p:sp>
        <p:nvSpPr>
          <p:cNvPr id="8" name="Shape 1053"/>
          <p:cNvSpPr txBox="1"/>
          <p:nvPr/>
        </p:nvSpPr>
        <p:spPr>
          <a:xfrm>
            <a:off x="437859" y="96525"/>
            <a:ext cx="823440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Monitorizăm evoluția acurateții</a:t>
            </a:r>
          </a:p>
        </p:txBody>
      </p:sp>
    </p:spTree>
    <p:extLst>
      <p:ext uri="{BB962C8B-B14F-4D97-AF65-F5344CB8AC3E}">
        <p14:creationId xmlns:p14="http://schemas.microsoft.com/office/powerpoint/2010/main" val="40666567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 txBox="1"/>
          <p:nvPr/>
        </p:nvSpPr>
        <p:spPr>
          <a:xfrm>
            <a:off x="197057" y="132576"/>
            <a:ext cx="8747149" cy="4371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Sfaturi practice (până acum)</a:t>
            </a:r>
          </a:p>
          <a:p>
            <a:pPr lvl="0" rtl="0">
              <a:spcBef>
                <a:spcPts val="0"/>
              </a:spcBef>
              <a:buNone/>
            </a:pPr>
            <a:endParaRPr lang="x-none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Funcții de activare </a:t>
            </a:r>
            <a:r>
              <a:rPr lang="en" sz="2800" dirty="0">
                <a:solidFill>
                  <a:srgbClr val="0000FF"/>
                </a:solidFill>
              </a:rPr>
              <a:t>(folosim ReLU)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Preprocesarea datelor </a:t>
            </a:r>
            <a:r>
              <a:rPr lang="en" sz="2800" dirty="0">
                <a:solidFill>
                  <a:srgbClr val="0000FF"/>
                </a:solidFill>
              </a:rPr>
              <a:t>(imagini: scădem media)</a:t>
            </a:r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Inițializarea ponderilor </a:t>
            </a:r>
            <a:r>
              <a:rPr lang="en" sz="2800" dirty="0">
                <a:solidFill>
                  <a:srgbClr val="0000FF"/>
                </a:solidFill>
              </a:rPr>
              <a:t>(folosim Xavier)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Batch Normalization </a:t>
            </a:r>
            <a:r>
              <a:rPr lang="en" sz="2800" dirty="0">
                <a:solidFill>
                  <a:srgbClr val="0000FF"/>
                </a:solidFill>
              </a:rPr>
              <a:t>(folosim)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Asistarea procesului de învățare</a:t>
            </a:r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Optimizarea hiperparametrilor </a:t>
            </a:r>
            <a:r>
              <a:rPr lang="en" sz="2800" dirty="0">
                <a:solidFill>
                  <a:srgbClr val="0000FF"/>
                </a:solidFill>
              </a:rPr>
              <a:t>(încercări aleatoare)</a:t>
            </a:r>
          </a:p>
        </p:txBody>
      </p:sp>
    </p:spTree>
    <p:extLst>
      <p:ext uri="{BB962C8B-B14F-4D97-AF65-F5344CB8AC3E}">
        <p14:creationId xmlns:p14="http://schemas.microsoft.com/office/powerpoint/2010/main" val="1641381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86213" y="828879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Algoritmul de </a:t>
            </a:r>
            <a:r>
              <a:rPr lang="en" sz="4800" dirty="0" err="1"/>
              <a:t>optimizare</a:t>
            </a:r>
            <a:endParaRPr lang="en" sz="4800" dirty="0"/>
          </a:p>
        </p:txBody>
      </p:sp>
    </p:spTree>
    <p:extLst>
      <p:ext uri="{BB962C8B-B14F-4D97-AF65-F5344CB8AC3E}">
        <p14:creationId xmlns:p14="http://schemas.microsoft.com/office/powerpoint/2010/main" val="11251301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21" y="830370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6459446" y="4639850"/>
            <a:ext cx="2562600" cy="430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Imagine de Alec Radford</a:t>
            </a:r>
          </a:p>
        </p:txBody>
      </p:sp>
      <p:sp>
        <p:nvSpPr>
          <p:cNvPr id="5" name="Shape 1053"/>
          <p:cNvSpPr txBox="1"/>
          <p:nvPr/>
        </p:nvSpPr>
        <p:spPr>
          <a:xfrm>
            <a:off x="251795" y="96525"/>
            <a:ext cx="860483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Există diverse variante ale algoritmului de antrenare</a:t>
            </a:r>
          </a:p>
        </p:txBody>
      </p:sp>
    </p:spTree>
    <p:extLst>
      <p:ext uri="{BB962C8B-B14F-4D97-AF65-F5344CB8AC3E}">
        <p14:creationId xmlns:p14="http://schemas.microsoft.com/office/powerpoint/2010/main" val="700000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8288884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 dirty="0"/>
              <a:t>Dacă funcție este abruptă pe verticală, dar lină pe orizontală:</a:t>
            </a:r>
          </a:p>
        </p:txBody>
      </p:sp>
      <p:sp>
        <p:nvSpPr>
          <p:cNvPr id="167" name="Shape 167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60200" y="3361775"/>
            <a:ext cx="7523099" cy="55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traiectoria de-a lungul căreia algoritmul SGD converge către minim?</a:t>
            </a:r>
          </a:p>
        </p:txBody>
      </p:sp>
      <p:cxnSp>
        <p:nvCxnSpPr>
          <p:cNvPr id="13" name="Shape 185"/>
          <p:cNvCxnSpPr/>
          <p:nvPr/>
        </p:nvCxnSpPr>
        <p:spPr>
          <a:xfrm>
            <a:off x="2592846" y="2727740"/>
            <a:ext cx="2111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" name="Shape 186"/>
          <p:cNvCxnSpPr/>
          <p:nvPr/>
        </p:nvCxnSpPr>
        <p:spPr>
          <a:xfrm rot="10800000">
            <a:off x="2520391" y="1857417"/>
            <a:ext cx="0" cy="793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79743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 dirty="0"/>
              <a:t>Dacă funcție este abruptă pe verticală, dar lină pe orizontală:</a:t>
            </a:r>
          </a:p>
        </p:txBody>
      </p:sp>
      <p:sp>
        <p:nvSpPr>
          <p:cNvPr id="167" name="Shape 167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60200" y="3361775"/>
            <a:ext cx="7523099" cy="15228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traiectoria de-a lungul căreia algoritmul SGD converge către minim? </a:t>
            </a:r>
            <a:r>
              <a:rPr lang="en" sz="2400" dirty="0">
                <a:solidFill>
                  <a:srgbClr val="FF0000"/>
                </a:solidFill>
              </a:rPr>
              <a:t>Progres încet pe direcția cu pantă lină, zig zag pe direcția abruptă</a:t>
            </a:r>
          </a:p>
        </p:txBody>
      </p:sp>
      <p:sp>
        <p:nvSpPr>
          <p:cNvPr id="15" name="Shape 202"/>
          <p:cNvSpPr/>
          <p:nvPr/>
        </p:nvSpPr>
        <p:spPr>
          <a:xfrm>
            <a:off x="2538800" y="1463050"/>
            <a:ext cx="1879000" cy="1240700"/>
          </a:xfrm>
          <a:custGeom>
            <a:avLst/>
            <a:gdLst/>
            <a:ahLst/>
            <a:cxnLst/>
            <a:rect l="0" t="0" r="0" b="0"/>
            <a:pathLst>
              <a:path w="75160" h="49628" extrusionOk="0">
                <a:moveTo>
                  <a:pt x="0" y="48481"/>
                </a:moveTo>
                <a:lnTo>
                  <a:pt x="4303" y="0"/>
                </a:lnTo>
                <a:lnTo>
                  <a:pt x="7172" y="49628"/>
                </a:lnTo>
                <a:lnTo>
                  <a:pt x="10328" y="2581"/>
                </a:lnTo>
                <a:lnTo>
                  <a:pt x="13196" y="47046"/>
                </a:lnTo>
                <a:lnTo>
                  <a:pt x="14344" y="4876"/>
                </a:lnTo>
                <a:lnTo>
                  <a:pt x="18360" y="43604"/>
                </a:lnTo>
                <a:lnTo>
                  <a:pt x="19507" y="8606"/>
                </a:lnTo>
                <a:lnTo>
                  <a:pt x="22663" y="41022"/>
                </a:lnTo>
                <a:lnTo>
                  <a:pt x="25245" y="12622"/>
                </a:lnTo>
                <a:lnTo>
                  <a:pt x="27827" y="41022"/>
                </a:lnTo>
                <a:lnTo>
                  <a:pt x="31269" y="13483"/>
                </a:lnTo>
                <a:lnTo>
                  <a:pt x="34712" y="39875"/>
                </a:lnTo>
                <a:lnTo>
                  <a:pt x="37867" y="14630"/>
                </a:lnTo>
                <a:lnTo>
                  <a:pt x="39015" y="37293"/>
                </a:lnTo>
                <a:lnTo>
                  <a:pt x="43318" y="16925"/>
                </a:lnTo>
                <a:lnTo>
                  <a:pt x="45326" y="34711"/>
                </a:lnTo>
                <a:lnTo>
                  <a:pt x="47621" y="18072"/>
                </a:lnTo>
                <a:lnTo>
                  <a:pt x="48481" y="33277"/>
                </a:lnTo>
                <a:lnTo>
                  <a:pt x="51350" y="18072"/>
                </a:lnTo>
                <a:lnTo>
                  <a:pt x="53358" y="30982"/>
                </a:lnTo>
                <a:lnTo>
                  <a:pt x="55366" y="18359"/>
                </a:lnTo>
                <a:lnTo>
                  <a:pt x="56801" y="28974"/>
                </a:lnTo>
                <a:lnTo>
                  <a:pt x="58809" y="20081"/>
                </a:lnTo>
                <a:lnTo>
                  <a:pt x="61390" y="28687"/>
                </a:lnTo>
                <a:lnTo>
                  <a:pt x="62825" y="20941"/>
                </a:lnTo>
                <a:lnTo>
                  <a:pt x="65407" y="30408"/>
                </a:lnTo>
                <a:lnTo>
                  <a:pt x="67702" y="20941"/>
                </a:lnTo>
                <a:lnTo>
                  <a:pt x="69997" y="30408"/>
                </a:lnTo>
                <a:lnTo>
                  <a:pt x="71431" y="21515"/>
                </a:lnTo>
                <a:lnTo>
                  <a:pt x="72005" y="30408"/>
                </a:lnTo>
                <a:lnTo>
                  <a:pt x="75160" y="24957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sp>
    </p:spTree>
    <p:extLst>
      <p:ext uri="{BB962C8B-B14F-4D97-AF65-F5344CB8AC3E}">
        <p14:creationId xmlns:p14="http://schemas.microsoft.com/office/powerpoint/2010/main" val="1597252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45097" y="857652"/>
            <a:ext cx="8607713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,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mu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V = 0</a:t>
            </a:r>
          </a:p>
          <a:p>
            <a:pPr marL="76200">
              <a:buSzPct val="100000"/>
            </a:pPr>
            <a:r>
              <a:rPr lang="en" sz="220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V = mu * V </a:t>
            </a:r>
            <a:r>
              <a:rPr lang="mr-IN" sz="2200" dirty="0">
                <a:solidFill>
                  <a:srgbClr val="FF0000"/>
                </a:solidFill>
                <a:latin typeface="Courier"/>
                <a:cs typeface="Courier"/>
              </a:rPr>
              <a:t>–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" sz="2200" dirty="0" err="1">
                <a:solidFill>
                  <a:srgbClr val="FF0000"/>
                </a:solidFill>
                <a:latin typeface="Courier"/>
                <a:cs typeface="Courier"/>
              </a:rPr>
              <a:t>learningRate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* gradient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   W = W + V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SGD cu moment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645185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Privim algoritmul ca un graf computațional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 dirty="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s</a:t>
            </a:r>
            <a:r>
              <a:rPr lang="en" dirty="0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85406" y="73200"/>
            <a:ext cx="8998500" cy="6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 err="1"/>
              <a:t>Algorimtul</a:t>
            </a:r>
            <a:r>
              <a:rPr lang="en-US" sz="3000" dirty="0"/>
              <a:t> SGD cu moment</a:t>
            </a:r>
            <a:endParaRPr lang="en" sz="3000" dirty="0"/>
          </a:p>
        </p:txBody>
      </p:sp>
      <p:sp>
        <p:nvSpPr>
          <p:cNvPr id="9" name="Shape 224"/>
          <p:cNvSpPr txBox="1"/>
          <p:nvPr/>
        </p:nvSpPr>
        <p:spPr>
          <a:xfrm>
            <a:off x="64550" y="3591249"/>
            <a:ext cx="8971800" cy="11956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Permite acumularea vitezei de-a lungul direcțiilor cu pantă lină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Viteza se amortizează de-a lungul direcției abrupte din cauza schimbării dese a semnului / direcției de coborâre</a:t>
            </a:r>
          </a:p>
        </p:txBody>
      </p:sp>
      <p:sp>
        <p:nvSpPr>
          <p:cNvPr id="10" name="Shape 225"/>
          <p:cNvSpPr/>
          <p:nvPr/>
        </p:nvSpPr>
        <p:spPr>
          <a:xfrm>
            <a:off x="2909652" y="1431775"/>
            <a:ext cx="1408799" cy="2060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226"/>
          <p:cNvSpPr/>
          <p:nvPr/>
        </p:nvSpPr>
        <p:spPr>
          <a:xfrm>
            <a:off x="4455177" y="1830700"/>
            <a:ext cx="1641899" cy="1188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228"/>
          <p:cNvSpPr/>
          <p:nvPr/>
        </p:nvSpPr>
        <p:spPr>
          <a:xfrm>
            <a:off x="4124885" y="2593549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29"/>
          <p:cNvSpPr/>
          <p:nvPr/>
        </p:nvSpPr>
        <p:spPr>
          <a:xfrm>
            <a:off x="5826373" y="2593500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227"/>
          <p:cNvSpPr/>
          <p:nvPr/>
        </p:nvSpPr>
        <p:spPr>
          <a:xfrm>
            <a:off x="2769427" y="757575"/>
            <a:ext cx="3435299" cy="17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145500" y="965301"/>
            <a:ext cx="8998500" cy="13304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- Interpretarea fizică a unei mingi care se rostogolește pe funcția de pierdere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- Forța de frecare este dată de coeficientul mu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- mu = deobicei în jur de ~0.9, 0.95 sau 0.99 (câteodată se modifică în timp, e.g. de la 0.5 către 0.99)</a:t>
            </a:r>
          </a:p>
        </p:txBody>
      </p:sp>
    </p:spTree>
    <p:extLst>
      <p:ext uri="{BB962C8B-B14F-4D97-AF65-F5344CB8AC3E}">
        <p14:creationId xmlns:p14="http://schemas.microsoft.com/office/powerpoint/2010/main" val="14552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805" y="1098319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206839" y="185392"/>
            <a:ext cx="8751546" cy="688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>
                <a:solidFill>
                  <a:srgbClr val="FF0000"/>
                </a:solidFill>
              </a:rPr>
              <a:t>SGD </a:t>
            </a:r>
            <a:r>
              <a:rPr lang="en" sz="2800" dirty="0"/>
              <a:t>vs </a:t>
            </a:r>
            <a:r>
              <a:rPr lang="en" sz="2800" dirty="0">
                <a:solidFill>
                  <a:srgbClr val="38761D"/>
                </a:solidFill>
              </a:rPr>
              <a:t>SGD cu moment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458434" y="2575552"/>
            <a:ext cx="2499951" cy="202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Observăm cum SGD cu moment depășește ținta, dar per total ajunge la minimul local mult mai rapid</a:t>
            </a:r>
          </a:p>
        </p:txBody>
      </p:sp>
      <p:cxnSp>
        <p:nvCxnSpPr>
          <p:cNvPr id="238" name="Shape 238"/>
          <p:cNvCxnSpPr/>
          <p:nvPr/>
        </p:nvCxnSpPr>
        <p:spPr>
          <a:xfrm rot="10800000">
            <a:off x="4908728" y="2955868"/>
            <a:ext cx="1520399" cy="172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7924205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278242" y="200249"/>
            <a:ext cx="8607599" cy="8450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Rata de învățare este un hiperparametru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al SGD / SGD cu moment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1" y="1478838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94" name="Shape 494"/>
          <p:cNvSpPr txBox="1"/>
          <p:nvPr/>
        </p:nvSpPr>
        <p:spPr>
          <a:xfrm>
            <a:off x="4483900" y="2589925"/>
            <a:ext cx="4316399" cy="140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din aceste rate de învățare este mai potrivită?</a:t>
            </a:r>
          </a:p>
        </p:txBody>
      </p:sp>
    </p:spTree>
    <p:extLst>
      <p:ext uri="{BB962C8B-B14F-4D97-AF65-F5344CB8AC3E}">
        <p14:creationId xmlns:p14="http://schemas.microsoft.com/office/powerpoint/2010/main" val="26885530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03"/>
          <p:cNvSpPr txBox="1"/>
          <p:nvPr/>
        </p:nvSpPr>
        <p:spPr>
          <a:xfrm>
            <a:off x="4316576" y="1873375"/>
            <a:ext cx="4358502" cy="25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step decay: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e.g. rata de învățare se înjumătățește după fiecare câteva epoci</a:t>
            </a: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exponential decay:</a:t>
            </a:r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>
              <a:spcBef>
                <a:spcPts val="0"/>
              </a:spcBef>
              <a:buNone/>
            </a:pPr>
            <a:r>
              <a:rPr lang="en" sz="1600" b="1" dirty="0"/>
              <a:t>1/t decay: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278242" y="200249"/>
            <a:ext cx="8607599" cy="8450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Rata de învățare este un hiperparametru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al SGD / SGD cu moment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1" y="1478838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502"/>
          <p:cNvSpPr txBox="1"/>
          <p:nvPr/>
        </p:nvSpPr>
        <p:spPr>
          <a:xfrm>
            <a:off x="4250150" y="1394700"/>
            <a:ext cx="4703999" cy="478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=&gt; Declinul ratei de învățare în timp</a:t>
            </a:r>
          </a:p>
        </p:txBody>
      </p:sp>
      <p:pic>
        <p:nvPicPr>
          <p:cNvPr id="6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237" y="3269235"/>
            <a:ext cx="1362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237" y="4274372"/>
            <a:ext cx="1933575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40303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/>
        </p:nvSpPr>
        <p:spPr>
          <a:xfrm>
            <a:off x="576444" y="1103923"/>
            <a:ext cx="8024999" cy="3150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Evaluare: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Ansamble de modele</a:t>
            </a:r>
          </a:p>
        </p:txBody>
      </p:sp>
    </p:spTree>
    <p:extLst>
      <p:ext uri="{BB962C8B-B14F-4D97-AF65-F5344CB8AC3E}">
        <p14:creationId xmlns:p14="http://schemas.microsoft.com/office/powerpoint/2010/main" val="27195480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/>
        </p:nvSpPr>
        <p:spPr>
          <a:xfrm>
            <a:off x="695925" y="929824"/>
            <a:ext cx="7979152" cy="40427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2800" dirty="0"/>
              <a:t>Antrenăm independent mai multe modele</a:t>
            </a:r>
          </a:p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2800" dirty="0"/>
              <a:t>La testare, calculăm media predicțiilor</a:t>
            </a:r>
          </a:p>
          <a:p>
            <a:pPr lvl="0" rtl="0">
              <a:spcBef>
                <a:spcPts val="0"/>
              </a:spcBef>
              <a:buNone/>
            </a:pPr>
            <a:endParaRPr sz="2800" dirty="0"/>
          </a:p>
          <a:p>
            <a:pPr lvl="0">
              <a:spcBef>
                <a:spcPts val="0"/>
              </a:spcBef>
              <a:buNone/>
            </a:pPr>
            <a:r>
              <a:rPr lang="en" sz="2800" dirty="0"/>
              <a:t>De obicei, acuratețea crește cu </a:t>
            </a:r>
            <a:r>
              <a:rPr lang="en-US" sz="2800" dirty="0"/>
              <a:t>~</a:t>
            </a:r>
            <a:r>
              <a:rPr lang="en" sz="2800" dirty="0"/>
              <a:t>2%</a:t>
            </a:r>
            <a:endParaRPr lang="en-US" sz="2800" dirty="0"/>
          </a:p>
          <a:p>
            <a:pPr lvl="0">
              <a:spcBef>
                <a:spcPts val="0"/>
              </a:spcBef>
              <a:buNone/>
            </a:pPr>
            <a:endParaRPr lang="en-US" sz="2800" dirty="0"/>
          </a:p>
          <a:p>
            <a:pPr lvl="0"/>
            <a:r>
              <a:rPr lang="en-US" sz="2800" dirty="0" err="1"/>
              <a:t>Sfat</a:t>
            </a:r>
            <a:r>
              <a:rPr lang="en-US" sz="2800" dirty="0"/>
              <a:t> </a:t>
            </a:r>
            <a:r>
              <a:rPr lang="en-US" sz="2800" dirty="0" err="1"/>
              <a:t>practic</a:t>
            </a:r>
            <a:r>
              <a:rPr lang="en-US" sz="2800" dirty="0"/>
              <a:t>: o </a:t>
            </a:r>
            <a:r>
              <a:rPr lang="en-US" sz="2800" dirty="0" err="1"/>
              <a:t>mică</a:t>
            </a:r>
            <a:r>
              <a:rPr lang="en-US" sz="2800" dirty="0"/>
              <a:t> </a:t>
            </a:r>
            <a:r>
              <a:rPr lang="en-US" sz="2800" dirty="0" err="1"/>
              <a:t>îmbunătățire</a:t>
            </a:r>
            <a:r>
              <a:rPr lang="en-US" sz="2800" dirty="0"/>
              <a:t> se </a:t>
            </a:r>
            <a:r>
              <a:rPr lang="en-US" sz="2800" dirty="0" err="1"/>
              <a:t>poate</a:t>
            </a:r>
            <a:r>
              <a:rPr lang="en-US" sz="2800" dirty="0"/>
              <a:t> </a:t>
            </a:r>
            <a:r>
              <a:rPr lang="en-US" sz="2800" dirty="0" err="1"/>
              <a:t>obține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prin</a:t>
            </a:r>
            <a:r>
              <a:rPr lang="en-US" sz="2800" dirty="0"/>
              <a:t> </a:t>
            </a:r>
            <a:r>
              <a:rPr lang="en-US" sz="2800" dirty="0" err="1"/>
              <a:t>calcularea</a:t>
            </a:r>
            <a:r>
              <a:rPr lang="en-US" sz="2800" dirty="0"/>
              <a:t> </a:t>
            </a:r>
            <a:r>
              <a:rPr lang="en-US" sz="2800" dirty="0" err="1"/>
              <a:t>mediei</a:t>
            </a:r>
            <a:r>
              <a:rPr lang="en-US" sz="2800" dirty="0"/>
              <a:t> </a:t>
            </a:r>
            <a:r>
              <a:rPr lang="en-US" sz="2800" dirty="0" err="1"/>
              <a:t>predicțiilor</a:t>
            </a:r>
            <a:r>
              <a:rPr lang="en-US" sz="2800" dirty="0"/>
              <a:t> date de un </a:t>
            </a:r>
            <a:r>
              <a:rPr lang="en-US" sz="2800" dirty="0" err="1"/>
              <a:t>singur</a:t>
            </a:r>
            <a:r>
              <a:rPr lang="en-US" sz="2800" dirty="0"/>
              <a:t> model, </a:t>
            </a:r>
            <a:r>
              <a:rPr lang="en-US" sz="2800" dirty="0" err="1"/>
              <a:t>salvat</a:t>
            </a:r>
            <a:r>
              <a:rPr lang="en-US" sz="2800" dirty="0"/>
              <a:t> la </a:t>
            </a:r>
            <a:r>
              <a:rPr lang="en-US" sz="2800" dirty="0" err="1"/>
              <a:t>momente</a:t>
            </a:r>
            <a:r>
              <a:rPr lang="en-US" sz="2800" dirty="0"/>
              <a:t> de </a:t>
            </a:r>
            <a:r>
              <a:rPr lang="en-US" sz="2800" dirty="0" err="1"/>
              <a:t>timp</a:t>
            </a:r>
            <a:r>
              <a:rPr lang="en-US" sz="2800" dirty="0"/>
              <a:t> </a:t>
            </a:r>
            <a:r>
              <a:rPr lang="en-US" sz="2800" dirty="0" err="1"/>
              <a:t>diferite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timpul</a:t>
            </a:r>
            <a:r>
              <a:rPr lang="en-US" sz="2800" dirty="0"/>
              <a:t> </a:t>
            </a:r>
            <a:r>
              <a:rPr lang="en-US" sz="2800" dirty="0" err="1"/>
              <a:t>antrenării</a:t>
            </a:r>
            <a:endParaRPr lang="en" sz="2800" dirty="0"/>
          </a:p>
        </p:txBody>
      </p:sp>
      <p:sp>
        <p:nvSpPr>
          <p:cNvPr id="4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Ansamble</a:t>
            </a:r>
            <a:r>
              <a:rPr lang="en-US" sz="3000" dirty="0"/>
              <a:t> de </a:t>
            </a:r>
            <a:r>
              <a:rPr lang="en-US" sz="3000" dirty="0" err="1"/>
              <a:t>modele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101471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/>
        </p:nvSpPr>
        <p:spPr>
          <a:xfrm>
            <a:off x="576444" y="1162543"/>
            <a:ext cx="8024999" cy="2798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Regularizare folosind </a:t>
            </a:r>
            <a:r>
              <a:rPr lang="en" sz="4800" b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33342647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/>
        </p:nvSpPr>
        <p:spPr>
          <a:xfrm>
            <a:off x="153612" y="39499"/>
            <a:ext cx="8864999" cy="1806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Regularizarea folosind </a:t>
            </a:r>
            <a:r>
              <a:rPr lang="en" sz="3000" b="1" dirty="0"/>
              <a:t>Dropout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Atribuim în mod aleator ponderi egale cu zero pentru o parte din neuroni (echivalent cu a deconecta o parte din neuroni)</a:t>
            </a:r>
          </a:p>
        </p:txBody>
      </p:sp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25" y="1802032"/>
            <a:ext cx="584835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 txBox="1"/>
          <p:nvPr/>
        </p:nvSpPr>
        <p:spPr>
          <a:xfrm>
            <a:off x="6809550" y="4532632"/>
            <a:ext cx="2124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i="1" dirty="0">
                <a:solidFill>
                  <a:srgbClr val="0000FF"/>
                </a:solidFill>
              </a:rPr>
              <a:t>[Srivastava et al., 2014]</a:t>
            </a:r>
          </a:p>
        </p:txBody>
      </p:sp>
    </p:spTree>
    <p:extLst>
      <p:ext uri="{BB962C8B-B14F-4D97-AF65-F5344CB8AC3E}">
        <p14:creationId xmlns:p14="http://schemas.microsoft.com/office/powerpoint/2010/main" val="42521437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 txBox="1"/>
          <p:nvPr/>
        </p:nvSpPr>
        <p:spPr>
          <a:xfrm>
            <a:off x="2979615" y="1524000"/>
            <a:ext cx="5988035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Forțează rețeaua să producă o reprezentare redundantă</a:t>
            </a:r>
          </a:p>
        </p:txBody>
      </p:sp>
      <p:sp>
        <p:nvSpPr>
          <p:cNvPr id="613" name="Shape 613"/>
          <p:cNvSpPr/>
          <p:nvPr/>
        </p:nvSpPr>
        <p:spPr>
          <a:xfrm>
            <a:off x="3406984" y="21318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3406984" y="25634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3406984" y="29950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3406984" y="3441662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3406984" y="3870087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8" name="Shape 618"/>
          <p:cNvCxnSpPr>
            <a:stCxn id="613" idx="6"/>
          </p:cNvCxnSpPr>
          <p:nvPr/>
        </p:nvCxnSpPr>
        <p:spPr>
          <a:xfrm>
            <a:off x="3800584" y="232865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9" name="Shape 619"/>
          <p:cNvCxnSpPr/>
          <p:nvPr/>
        </p:nvCxnSpPr>
        <p:spPr>
          <a:xfrm>
            <a:off x="3837159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0" name="Shape 620"/>
          <p:cNvCxnSpPr/>
          <p:nvPr/>
        </p:nvCxnSpPr>
        <p:spPr>
          <a:xfrm>
            <a:off x="3800584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1" name="Shape 621"/>
          <p:cNvCxnSpPr/>
          <p:nvPr/>
        </p:nvCxnSpPr>
        <p:spPr>
          <a:xfrm>
            <a:off x="3800584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2" name="Shape 622"/>
          <p:cNvCxnSpPr/>
          <p:nvPr/>
        </p:nvCxnSpPr>
        <p:spPr>
          <a:xfrm>
            <a:off x="3800584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3" name="Shape 623"/>
          <p:cNvSpPr txBox="1"/>
          <p:nvPr/>
        </p:nvSpPr>
        <p:spPr>
          <a:xfrm>
            <a:off x="4657909" y="2081106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ureche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4657909" y="2518768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coadă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4657909" y="2946661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 blănos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4657909" y="3394092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gheare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4657909" y="3814168"/>
            <a:ext cx="21917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Arată înfricoșător</a:t>
            </a:r>
          </a:p>
        </p:txBody>
      </p:sp>
      <p:cxnSp>
        <p:nvCxnSpPr>
          <p:cNvPr id="628" name="Shape 628"/>
          <p:cNvCxnSpPr/>
          <p:nvPr/>
        </p:nvCxnSpPr>
        <p:spPr>
          <a:xfrm>
            <a:off x="7329300" y="2325650"/>
            <a:ext cx="949500" cy="599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9" name="Shape 629"/>
          <p:cNvCxnSpPr/>
          <p:nvPr/>
        </p:nvCxnSpPr>
        <p:spPr>
          <a:xfrm>
            <a:off x="7355725" y="2757290"/>
            <a:ext cx="852600" cy="3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0" name="Shape 630"/>
          <p:cNvCxnSpPr/>
          <p:nvPr/>
        </p:nvCxnSpPr>
        <p:spPr>
          <a:xfrm>
            <a:off x="7311675" y="3188956"/>
            <a:ext cx="826499" cy="79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1" name="Shape 631"/>
          <p:cNvCxnSpPr/>
          <p:nvPr/>
        </p:nvCxnSpPr>
        <p:spPr>
          <a:xfrm rot="10800000" flipH="1">
            <a:off x="7320475" y="3453415"/>
            <a:ext cx="843900" cy="184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2" name="Shape 632"/>
          <p:cNvCxnSpPr/>
          <p:nvPr/>
        </p:nvCxnSpPr>
        <p:spPr>
          <a:xfrm rot="10800000" flipH="1">
            <a:off x="7320475" y="3673265"/>
            <a:ext cx="861600" cy="3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3" name="Shape 633"/>
          <p:cNvSpPr txBox="1"/>
          <p:nvPr/>
        </p:nvSpPr>
        <p:spPr>
          <a:xfrm>
            <a:off x="8241325" y="2981150"/>
            <a:ext cx="804983" cy="7633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Scor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pisică</a:t>
            </a:r>
          </a:p>
        </p:txBody>
      </p:sp>
      <p:cxnSp>
        <p:nvCxnSpPr>
          <p:cNvPr id="634" name="Shape 634"/>
          <p:cNvCxnSpPr/>
          <p:nvPr/>
        </p:nvCxnSpPr>
        <p:spPr>
          <a:xfrm>
            <a:off x="6619975" y="23286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5" name="Shape 635"/>
          <p:cNvCxnSpPr/>
          <p:nvPr/>
        </p:nvCxnSpPr>
        <p:spPr>
          <a:xfrm>
            <a:off x="6656550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6" name="Shape 636"/>
          <p:cNvCxnSpPr/>
          <p:nvPr/>
        </p:nvCxnSpPr>
        <p:spPr>
          <a:xfrm>
            <a:off x="6619975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7" name="Shape 637"/>
          <p:cNvCxnSpPr/>
          <p:nvPr/>
        </p:nvCxnSpPr>
        <p:spPr>
          <a:xfrm>
            <a:off x="6619975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8" name="Shape 638"/>
          <p:cNvCxnSpPr/>
          <p:nvPr/>
        </p:nvCxnSpPr>
        <p:spPr>
          <a:xfrm>
            <a:off x="6619975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9" name="Shape 639"/>
          <p:cNvSpPr txBox="1"/>
          <p:nvPr/>
        </p:nvSpPr>
        <p:spPr>
          <a:xfrm>
            <a:off x="6752825" y="2124512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6781390" y="2952256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6790200" y="3836474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233234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Cum ar putea fi asta o idee bună?</a:t>
            </a:r>
          </a:p>
        </p:txBody>
      </p:sp>
    </p:spTree>
    <p:extLst>
      <p:ext uri="{BB962C8B-B14F-4D97-AF65-F5344CB8AC3E}">
        <p14:creationId xmlns:p14="http://schemas.microsoft.com/office/powerpoint/2010/main" val="12774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0"/>
      <p:bldP spid="613" grpId="0" animBg="1"/>
      <p:bldP spid="614" grpId="0" animBg="1"/>
      <p:bldP spid="615" grpId="0" animBg="1"/>
      <p:bldP spid="616" grpId="0" animBg="1"/>
      <p:bldP spid="617" grpId="0" animBg="1"/>
      <p:bldP spid="623" grpId="0"/>
      <p:bldP spid="624" grpId="0"/>
      <p:bldP spid="625" grpId="0"/>
      <p:bldP spid="626" grpId="0"/>
      <p:bldP spid="627" grpId="0"/>
      <p:bldP spid="633" grpId="0"/>
      <p:bldP spid="639" grpId="0"/>
      <p:bldP spid="640" grpId="0"/>
      <p:bldP spid="64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 txBox="1"/>
          <p:nvPr/>
        </p:nvSpPr>
        <p:spPr>
          <a:xfrm>
            <a:off x="233234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Cum ar putea fi asta o idee bună?</a:t>
            </a:r>
          </a:p>
        </p:txBody>
      </p:sp>
      <p:sp>
        <p:nvSpPr>
          <p:cNvPr id="34" name="Shape 649"/>
          <p:cNvSpPr txBox="1"/>
          <p:nvPr/>
        </p:nvSpPr>
        <p:spPr>
          <a:xfrm>
            <a:off x="3399693" y="1248764"/>
            <a:ext cx="5515182" cy="34778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O altă interpretare: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Dropout este echivalent cu antrenarea unui ansamblu de multe modele (care au în comun parametrii)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Fiecare mască binară produce un model care se antrenează pe un exemplu / mini-batch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8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/>
        </p:nvSpPr>
        <p:spPr>
          <a:xfrm>
            <a:off x="414994" y="114525"/>
            <a:ext cx="8211237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La testare…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25" y="125747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 txBox="1"/>
          <p:nvPr/>
        </p:nvSpPr>
        <p:spPr>
          <a:xfrm>
            <a:off x="3585375" y="1162825"/>
            <a:ext cx="5188799" cy="30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Ideal</a:t>
            </a:r>
            <a:r>
              <a:rPr lang="en" sz="2400" dirty="0"/>
              <a:t>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 să eliminăm tot zgomotul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Aproximare Monte Carlo: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/>
              <a:t>Facem mai multe treceri prin rețea folosind diverse măști de dropout, calculând apoi media predicțiilor</a:t>
            </a:r>
          </a:p>
        </p:txBody>
      </p:sp>
    </p:spTree>
    <p:extLst>
      <p:ext uri="{BB962C8B-B14F-4D97-AF65-F5344CB8AC3E}">
        <p14:creationId xmlns:p14="http://schemas.microsoft.com/office/powerpoint/2010/main" val="368871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/>
        </p:nvSpPr>
        <p:spPr>
          <a:xfrm>
            <a:off x="416170" y="790336"/>
            <a:ext cx="8685899" cy="74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Putem face totul printr-o singură trecere! (aproximativ)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3538650" y="1966027"/>
            <a:ext cx="5197552" cy="5627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Activăm toți neuronii (fără dropout)</a:t>
            </a:r>
          </a:p>
          <a:p>
            <a:pPr lv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673" name="Shape 673"/>
          <p:cNvSpPr txBox="1"/>
          <p:nvPr/>
        </p:nvSpPr>
        <p:spPr>
          <a:xfrm>
            <a:off x="3538650" y="2528822"/>
            <a:ext cx="4880070" cy="126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(acestă variantă </a:t>
            </a:r>
            <a:r>
              <a:rPr lang="en" sz="2400">
                <a:solidFill>
                  <a:srgbClr val="38761D"/>
                </a:solidFill>
              </a:rPr>
              <a:t>poate fi interpretată </a:t>
            </a:r>
            <a:r>
              <a:rPr lang="en" sz="2400" dirty="0">
                <a:solidFill>
                  <a:srgbClr val="38761D"/>
                </a:solidFill>
              </a:rPr>
              <a:t>ca o aproximare a întregului ansamblu)</a:t>
            </a:r>
          </a:p>
        </p:txBody>
      </p:sp>
      <p:sp>
        <p:nvSpPr>
          <p:cNvPr id="13" name="Shape 656"/>
          <p:cNvSpPr txBox="1"/>
          <p:nvPr/>
        </p:nvSpPr>
        <p:spPr>
          <a:xfrm>
            <a:off x="414994" y="114525"/>
            <a:ext cx="8211237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La testare…</a:t>
            </a:r>
          </a:p>
        </p:txBody>
      </p:sp>
      <p:pic>
        <p:nvPicPr>
          <p:cNvPr id="2" name="Picture 1" descr="Screen Shot 2016-12-13 at 4.5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4" y="1519487"/>
            <a:ext cx="2482986" cy="273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5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420246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activări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Propagarea gradientului prin regula de înlănțuire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7744</TotalTime>
  <Words>3018</Words>
  <Application>Microsoft Macintosh PowerPoint</Application>
  <PresentationFormat>On-screen Show (16:9)</PresentationFormat>
  <Paragraphs>508</Paragraphs>
  <Slides>81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Cambria Math</vt:lpstr>
      <vt:lpstr>Courier</vt:lpstr>
      <vt:lpstr>Helvetica Neue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471</cp:revision>
  <dcterms:modified xsi:type="dcterms:W3CDTF">2023-03-30T13:21:16Z</dcterms:modified>
</cp:coreProperties>
</file>